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80" r:id="rId9"/>
    <p:sldId id="279" r:id="rId10"/>
    <p:sldId id="263" r:id="rId11"/>
    <p:sldId id="264" r:id="rId12"/>
    <p:sldId id="265" r:id="rId13"/>
    <p:sldId id="267" r:id="rId14"/>
    <p:sldId id="268" r:id="rId15"/>
    <p:sldId id="29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7183-7138-4B85-891A-77A8B0E0C92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AAB5-673D-455F-8DA6-9BEE5D8AB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u="sng" dirty="0" smtClean="0"/>
              <a:t>Popular Sovereignty</a:t>
            </a:r>
            <a:endParaRPr lang="en-US" sz="40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7" descr="MCBD0966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432">
            <a:off x="1141112" y="2468922"/>
            <a:ext cx="2423735" cy="392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0" y="9906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Belief that “WE the PEOPLE” hold the power of government.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Give me one example…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Individual Rights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These are the rights guaranteed to all citizens in the Bill of Rights or the first 10 Amendments.</a:t>
            </a:r>
            <a:endParaRPr lang="en-US" sz="4000" dirty="0"/>
          </a:p>
        </p:txBody>
      </p:sp>
      <p:pic>
        <p:nvPicPr>
          <p:cNvPr id="15362" name="Picture 2" descr="http://fairlane.files.wordpress.com/2009/09/billof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Purpose of Amending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4340" name="Picture 4" descr="http://redcrossbeaumont.org/yahoo_site_admin/assets/images/Lowes_LBST_logo_432x239.21112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114800" cy="2276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0" y="838200"/>
            <a:ext cx="335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Congress needed a way to amend or fix the constitution where it was imperfect.  The constitution needed to be changed over time to reflect changes in attitudes.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Process</a:t>
            </a:r>
            <a:r>
              <a:rPr lang="en-US" dirty="0" smtClean="0"/>
              <a:t> </a:t>
            </a:r>
            <a:r>
              <a:rPr lang="en-US" u="sng" dirty="0" smtClean="0"/>
              <a:t>of Amending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 descr="http://www.thisnation.com/media/figures/amend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4057650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1" y="990600"/>
            <a:ext cx="350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Document proposed by 2/3 of Congress or the states.</a:t>
            </a:r>
          </a:p>
          <a:p>
            <a:endParaRPr lang="en-US" sz="3600" dirty="0" smtClean="0"/>
          </a:p>
          <a:p>
            <a:r>
              <a:rPr lang="en-US" sz="3600" dirty="0" smtClean="0"/>
              <a:t>Document approved by ¾ of the states.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000" u="sng" dirty="0" smtClean="0"/>
              <a:t>How did the Bill of Rights fix DOI</a:t>
            </a:r>
            <a:endParaRPr lang="en-US" sz="20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914400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Absolute Power 	Checks and Balances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King declared war Congress declares war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 trial by jury Amendment 6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Standing armies in homes 	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Amendment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543800" y="914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696200" y="2057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257800" y="4648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391400" y="3200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http://fairlane.files.wordpress.com/2009/09/billof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Bill of Rights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10 amendments to the constitution.</a:t>
            </a:r>
          </a:p>
          <a:p>
            <a:r>
              <a:rPr lang="en-US" sz="4000" dirty="0" smtClean="0"/>
              <a:t>Basic rights to protect individuals from the government.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2" descr="http://fairlane.files.wordpress.com/2009/09/billof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u="sng" dirty="0" smtClean="0"/>
              <a:t>Freedom of:</a:t>
            </a:r>
          </a:p>
          <a:p>
            <a:pPr>
              <a:buNone/>
            </a:pPr>
            <a:r>
              <a:rPr lang="en-US" sz="4000" dirty="0" smtClean="0"/>
              <a:t>Religion</a:t>
            </a:r>
          </a:p>
          <a:p>
            <a:pPr>
              <a:buNone/>
            </a:pPr>
            <a:r>
              <a:rPr lang="en-US" sz="4000" dirty="0" smtClean="0"/>
              <a:t>Speech</a:t>
            </a:r>
          </a:p>
          <a:p>
            <a:pPr>
              <a:buNone/>
            </a:pPr>
            <a:r>
              <a:rPr lang="en-US" sz="4000" dirty="0" smtClean="0"/>
              <a:t>Assembly</a:t>
            </a:r>
          </a:p>
          <a:p>
            <a:pPr>
              <a:buNone/>
            </a:pPr>
            <a:r>
              <a:rPr lang="en-US" sz="4000" dirty="0" smtClean="0"/>
              <a:t>Petition</a:t>
            </a:r>
          </a:p>
          <a:p>
            <a:pPr>
              <a:buNone/>
            </a:pPr>
            <a:r>
              <a:rPr lang="en-US" sz="4000" dirty="0" smtClean="0"/>
              <a:t>Press</a:t>
            </a:r>
          </a:p>
          <a:p>
            <a:pPr>
              <a:buNone/>
            </a:pPr>
            <a:r>
              <a:rPr lang="en-US" sz="4000" dirty="0" smtClean="0"/>
              <a:t>* Give me an example.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rlv.zcache.com/know_your_rights_first_amendment_tshirt-p235746561665878763q6vb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Right to bear arms….</a:t>
            </a:r>
          </a:p>
          <a:p>
            <a:r>
              <a:rPr lang="en-US" sz="4000" dirty="0" smtClean="0"/>
              <a:t>Right of citizens to have firearms (guns)</a:t>
            </a:r>
          </a:p>
        </p:txBody>
      </p:sp>
      <p:pic>
        <p:nvPicPr>
          <p:cNvPr id="9218" name="Picture 2" descr="http://patriotshop.us/images/2ndAmendment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442912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3rd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The government cannot force soldiers to live in your house.</a:t>
            </a:r>
          </a:p>
          <a:p>
            <a:r>
              <a:rPr lang="en-US" sz="4800" dirty="0" smtClean="0"/>
              <a:t>Give me an example.</a:t>
            </a:r>
          </a:p>
        </p:txBody>
      </p:sp>
      <p:pic>
        <p:nvPicPr>
          <p:cNvPr id="8194" name="Picture 2" descr="http://score.rims.k12.ca.us/score_lessons/bill_of_rights/graphics/noquar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3505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4th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/>
              <a:t>Search &amp; Seizure</a:t>
            </a:r>
          </a:p>
          <a:p>
            <a:r>
              <a:rPr lang="en-US" sz="4000" dirty="0" smtClean="0"/>
              <a:t>Government cannot enter your home without a warrant.</a:t>
            </a:r>
          </a:p>
          <a:p>
            <a:r>
              <a:rPr lang="en-US" sz="4000" dirty="0" smtClean="0"/>
              <a:t>Give me an example</a:t>
            </a:r>
          </a:p>
        </p:txBody>
      </p:sp>
      <p:pic>
        <p:nvPicPr>
          <p:cNvPr id="7170" name="Picture 2" descr="http://www.truthdig.com/images/avboothuploads/dp_privacy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5th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Due process…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Cannot be tried twice for the same crime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Plead the 5</a:t>
            </a:r>
            <a:r>
              <a:rPr lang="en-US" sz="3600" baseline="30000" dirty="0" smtClean="0"/>
              <a:t>th</a:t>
            </a:r>
          </a:p>
          <a:p>
            <a:pPr>
              <a:buFont typeface="Arial" charset="0"/>
              <a:buChar char="•"/>
            </a:pPr>
            <a:r>
              <a:rPr lang="en-US" sz="3600" baseline="30000" dirty="0" smtClean="0"/>
              <a:t>Give me one example…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6146" name="Picture 2" descr="http://www.cartoonstock.com/lowres/rma028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u="sng" dirty="0" smtClean="0"/>
              <a:t>Limited Government</a:t>
            </a:r>
            <a:endParaRPr lang="en-US" sz="40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5" descr="inau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3581400" cy="305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1" y="9144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government has limits on its power.</a:t>
            </a:r>
          </a:p>
          <a:p>
            <a:r>
              <a:rPr lang="en-US" sz="3600" dirty="0" smtClean="0"/>
              <a:t>Give me on example…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6th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Right to a speedy trial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Right to a public trial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Right to a jury trial in a criminal case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Right to face accuser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Right to call witnesses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Give me one example…</a:t>
            </a:r>
          </a:p>
        </p:txBody>
      </p:sp>
      <p:pic>
        <p:nvPicPr>
          <p:cNvPr id="5124" name="Picture 4" descr="http://www.glogster.com/media/1/3/51/14/3511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514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7th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Trial by jury in civil cases.</a:t>
            </a:r>
          </a:p>
          <a:p>
            <a:r>
              <a:rPr lang="en-US" sz="4400" dirty="0" smtClean="0"/>
              <a:t>Give me one example.</a:t>
            </a:r>
          </a:p>
        </p:txBody>
      </p:sp>
      <p:pic>
        <p:nvPicPr>
          <p:cNvPr id="4098" name="Picture 2" descr="http://www.bsos.umd.edu/gvpt/lpbr/pictures/oldham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8th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No cruel and unusual punishment</a:t>
            </a:r>
          </a:p>
          <a:p>
            <a:r>
              <a:rPr lang="en-US" sz="3600" dirty="0" smtClean="0"/>
              <a:t>Reasonable Bail</a:t>
            </a:r>
          </a:p>
          <a:p>
            <a:r>
              <a:rPr lang="en-US" sz="3600" dirty="0" smtClean="0"/>
              <a:t>Reasonable Fines</a:t>
            </a:r>
          </a:p>
          <a:p>
            <a:r>
              <a:rPr lang="en-US" sz="3600" dirty="0" smtClean="0"/>
              <a:t>Give me one example…</a:t>
            </a:r>
          </a:p>
        </p:txBody>
      </p:sp>
      <p:pic>
        <p:nvPicPr>
          <p:cNvPr id="3074" name="Picture 2" descr="http://z.about.com/d/civilliberty/1/0/0/3/-/-/flogging_lc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414337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9th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Citizens have more rights than are listed…</a:t>
            </a:r>
          </a:p>
          <a:p>
            <a:pPr>
              <a:buNone/>
            </a:pPr>
            <a:r>
              <a:rPr lang="en-US" sz="3600" dirty="0" smtClean="0"/>
              <a:t>Give me one example…</a:t>
            </a:r>
          </a:p>
        </p:txBody>
      </p:sp>
      <p:pic>
        <p:nvPicPr>
          <p:cNvPr id="2050" name="Picture 2" descr="http://ecx.images-amazon.com/images/I/41QM1J86KJL._SL500_AA24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10th Amendment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/>
              <a:t>States’ Rights</a:t>
            </a:r>
          </a:p>
          <a:p>
            <a:r>
              <a:rPr lang="en-US" sz="3600" dirty="0" smtClean="0"/>
              <a:t>Powers not given to the federal government are reserved for the states.</a:t>
            </a:r>
          </a:p>
          <a:p>
            <a:r>
              <a:rPr lang="en-US" sz="3600" dirty="0" smtClean="0"/>
              <a:t>Give me one example…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3352800" cy="351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6096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James Madison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“Father” of the Constitution.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His detailed notes tell us what actually happened in Philadelphia in 1787.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Supporter of the Federalist Papers</a:t>
            </a:r>
          </a:p>
          <a:p>
            <a:endParaRPr lang="en-US" sz="3200" u="none" dirty="0"/>
          </a:p>
        </p:txBody>
      </p:sp>
      <p:pic>
        <p:nvPicPr>
          <p:cNvPr id="14338" name="Picture 2" descr="http://www.ng.mil/resources/photo_gallery/presidential/images/mad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3080276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Great Compromise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u="none" dirty="0" smtClean="0"/>
              <a:t>Agreement on how to determine representation in Congress.</a:t>
            </a:r>
          </a:p>
          <a:p>
            <a:pPr>
              <a:buFont typeface="Arial" pitchFamily="34" charset="0"/>
              <a:buChar char="•"/>
            </a:pPr>
            <a:r>
              <a:rPr lang="en-US" sz="2800" u="none" dirty="0" smtClean="0"/>
              <a:t>2 houses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Senate: </a:t>
            </a:r>
            <a:r>
              <a:rPr lang="en-US" sz="2800" u="none" dirty="0" smtClean="0"/>
              <a:t>2 seats per state.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House of Representatives: </a:t>
            </a:r>
            <a:r>
              <a:rPr lang="en-US" sz="2800" u="none" dirty="0" smtClean="0"/>
              <a:t>seats based by population.</a:t>
            </a:r>
          </a:p>
          <a:p>
            <a:endParaRPr lang="en-US" sz="3200" u="none" dirty="0"/>
          </a:p>
        </p:txBody>
      </p:sp>
      <p:pic>
        <p:nvPicPr>
          <p:cNvPr id="13314" name="Picture 2" descr="http://www.congressforkids.net/images/unclesam_wrest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3/5 Compromise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u="none" dirty="0" smtClean="0"/>
              <a:t>Answered question on how slaves would be counted…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A slave would count as 3/5 of a person for taxation and seats in Congress.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1808 no more slave importation.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Fugitive Slave Law: return all runaways.</a:t>
            </a:r>
          </a:p>
          <a:p>
            <a:endParaRPr lang="en-US" sz="3200" u="none" dirty="0"/>
          </a:p>
        </p:txBody>
      </p:sp>
      <p:pic>
        <p:nvPicPr>
          <p:cNvPr id="12292" name="Picture 4" descr="http://ritter.tea.state.tx.us/student.assessment/resources/online/2006/grade8/ss/images/26graphica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2052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Virginia Plan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Legislature would have 2 houses.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3 branches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Seats in the houses would be based on population.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Favors LARGE states.</a:t>
            </a:r>
          </a:p>
          <a:p>
            <a:endParaRPr lang="en-US" sz="3200" u="none" dirty="0"/>
          </a:p>
        </p:txBody>
      </p:sp>
      <p:pic>
        <p:nvPicPr>
          <p:cNvPr id="11266" name="Picture 2" descr="http://www.cyberlearning-world.com/nhhs/amrev/comp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200400" cy="417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New Jersey Plan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Legislature would have 1 house.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3 branches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Each state would have 1 seat.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EQUAL representation.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Favors SMALL states.</a:t>
            </a:r>
          </a:p>
          <a:p>
            <a:endParaRPr lang="en-US" sz="3200" u="none" dirty="0" smtClean="0"/>
          </a:p>
          <a:p>
            <a:endParaRPr lang="en-US" sz="3200" u="none" dirty="0"/>
          </a:p>
        </p:txBody>
      </p:sp>
      <p:pic>
        <p:nvPicPr>
          <p:cNvPr id="10242" name="Picture 2" descr="http://www.cyberlearning-world.com/nhhs/amrev/comp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63284"/>
            <a:ext cx="3048000" cy="397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Republicanism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6" descr="MCj03013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3429000" cy="39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9144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We elect representatives to make decisions for the common good.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Give on example.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i="1" dirty="0" smtClean="0"/>
              <a:t>The Federalist Papers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Series of essays written to encourage ratification of the Constitution.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Hamilton, Madison, and Jay</a:t>
            </a:r>
          </a:p>
          <a:p>
            <a:pPr>
              <a:buFont typeface="Arial" pitchFamily="34" charset="0"/>
              <a:buChar char="•"/>
            </a:pPr>
            <a:endParaRPr lang="en-US" sz="3200" u="none" dirty="0"/>
          </a:p>
        </p:txBody>
      </p:sp>
      <p:pic>
        <p:nvPicPr>
          <p:cNvPr id="7170" name="Picture 2" descr="http://www.loc.gov/rr/program/bib/ourdocs/Images/federa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599"/>
            <a:ext cx="3505200" cy="3947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Federalists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Strong National Government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Strong Executive Branch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Equal powers among branches of government</a:t>
            </a:r>
          </a:p>
          <a:p>
            <a:endParaRPr lang="en-US" sz="3200" u="none" dirty="0"/>
          </a:p>
        </p:txBody>
      </p:sp>
      <p:pic>
        <p:nvPicPr>
          <p:cNvPr id="6146" name="Picture 2" descr="http://xroads.virginia.edu/~hyper/FEDERAL/feder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59352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Anti-Federalists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Strong State governments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Weak Executive branch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Legislative branch the strongest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Wanted a Bill of Rights.</a:t>
            </a:r>
          </a:p>
          <a:p>
            <a:endParaRPr lang="en-US" sz="3200" u="none" dirty="0" smtClean="0"/>
          </a:p>
          <a:p>
            <a:endParaRPr lang="en-US" sz="3200" u="none" dirty="0"/>
          </a:p>
        </p:txBody>
      </p:sp>
      <p:pic>
        <p:nvPicPr>
          <p:cNvPr id="5124" name="Picture 4" descr="http://www.freedomsfoundationaz.org/ffvfactiv/ffvfprog/Bill%20of%20Righ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71750"/>
            <a:ext cx="3905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Alexander Hamilton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u="none" dirty="0" smtClean="0"/>
              <a:t>Author of many of the Federalist Papers.</a:t>
            </a:r>
          </a:p>
          <a:p>
            <a:endParaRPr lang="en-US" sz="3200" u="none" dirty="0"/>
          </a:p>
        </p:txBody>
      </p:sp>
      <p:pic>
        <p:nvPicPr>
          <p:cNvPr id="4098" name="Picture 2" descr="http://samuelatgilgal.files.wordpress.com/2009/08/alexander-hami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260985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Patrick Henry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“smelled a rat” at the convention.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Favored strong state government.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Distrusted George Washington.</a:t>
            </a:r>
          </a:p>
          <a:p>
            <a:endParaRPr lang="en-US" sz="3200" u="none" dirty="0"/>
          </a:p>
        </p:txBody>
      </p:sp>
      <p:pic>
        <p:nvPicPr>
          <p:cNvPr id="3074" name="Picture 2" descr="http://www.sonofthesouth.net/revolutionary-war/patriots/patrick-henry-spe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3086100" cy="4066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54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George Mason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Refused to sign the Constitution.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Insisted on a Bill of Rights added to Constitution.</a:t>
            </a:r>
          </a:p>
          <a:p>
            <a:endParaRPr lang="en-US" sz="3200" u="none" dirty="0"/>
          </a:p>
        </p:txBody>
      </p:sp>
      <p:pic>
        <p:nvPicPr>
          <p:cNvPr id="2050" name="Picture 2" descr="http://openlettersmonthly.com/issue/wp-content/uploads/2008/10/georgem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52105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Philadelphia Convention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Also known as the Constitutional Convention.</a:t>
            </a:r>
          </a:p>
          <a:p>
            <a:pPr>
              <a:buFont typeface="Arial" pitchFamily="34" charset="0"/>
              <a:buChar char="•"/>
            </a:pPr>
            <a:r>
              <a:rPr lang="en-US" sz="3200" u="none" dirty="0" smtClean="0"/>
              <a:t>Ignoring public opinion, delegates decided to write a new constitution in 1787.</a:t>
            </a:r>
          </a:p>
          <a:p>
            <a:endParaRPr lang="en-US" sz="3200" u="none" dirty="0"/>
          </a:p>
        </p:txBody>
      </p:sp>
      <p:pic>
        <p:nvPicPr>
          <p:cNvPr id="71682" name="Picture 2" descr="http://www.historyteacher.net/AHAP/WebQuests/WQ-ConstitutionalConvention/ConstituitonalConventionP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3733800" cy="24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2743200" cy="1295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>
              <a:spcBef>
                <a:spcPct val="50000"/>
              </a:spcBef>
              <a:buNone/>
            </a:pPr>
            <a:r>
              <a:rPr lang="en-US" sz="3200" b="1" dirty="0" smtClean="0"/>
              <a:t>Shays’ Rebellion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u="none" dirty="0" smtClean="0"/>
              <a:t>Daniel Shays’ and other farmers protested taxes.  His rebellion showed the national government was too weak to control the country.</a:t>
            </a:r>
            <a:endParaRPr lang="en-US" sz="3200" u="none" dirty="0"/>
          </a:p>
        </p:txBody>
      </p:sp>
      <p:pic>
        <p:nvPicPr>
          <p:cNvPr id="13314" name="Picture 2" descr="http://www.arps.org/amhersthistory/Shay%27s%20Pages/Shay%27s%20Index/heading%20into%20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7338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States’ Rights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990600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u="none" dirty="0" smtClean="0"/>
              <a:t>Idea that rights of the states cannot be taken away by the national government.</a:t>
            </a:r>
          </a:p>
          <a:p>
            <a:endParaRPr lang="en-US" sz="3200" u="none" dirty="0"/>
          </a:p>
        </p:txBody>
      </p:sp>
      <p:pic>
        <p:nvPicPr>
          <p:cNvPr id="16386" name="Picture 2" descr="http://www.americanshavehadenough.org/states%20rights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200" y="2819400"/>
            <a:ext cx="4191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6096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733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048000" cy="160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endParaRPr lang="en-US" sz="3200" b="1" dirty="0" smtClean="0"/>
          </a:p>
          <a:p>
            <a:pPr marL="0" algn="ctr">
              <a:spcBef>
                <a:spcPct val="50000"/>
              </a:spcBef>
              <a:buNone/>
            </a:pPr>
            <a:r>
              <a:rPr lang="en-US" sz="3200" b="1" dirty="0" smtClean="0"/>
              <a:t>Northwest Ordinance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0" y="762000"/>
            <a:ext cx="3352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u="none" dirty="0" smtClean="0"/>
              <a:t>1787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Set rules for how a territory would become a state.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60,000 people the territory could become a state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Slavery outlawed in Northwest Territory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rivers were open to everyone.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Freedom of religion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/>
              <a:t>Trial by jury</a:t>
            </a:r>
          </a:p>
          <a:p>
            <a:endParaRPr lang="en-US" sz="3200" u="none" dirty="0"/>
          </a:p>
        </p:txBody>
      </p:sp>
      <p:pic>
        <p:nvPicPr>
          <p:cNvPr id="15362" name="Picture 2" descr="http://www.wfu.edu/~zulick/340/maps/usamapNW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9542" y="2888458"/>
            <a:ext cx="417671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Checks and Balances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wvsdb2.state.k12.wv.us/checks%20and%20bal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3626265" cy="25867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838200"/>
            <a:ext cx="3581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Each of the 3 branches can check the power of the other 2 in order to keep them balanced and equal.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Give one example.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Federalism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MCj030120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15017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j03831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2103879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MCj03190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2895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914400"/>
            <a:ext cx="350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We the people are governed by two bodies.  A national a state government.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Name two national powers.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Name two state powers.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Name two shared powers.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Separation of Powers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thepomegranateapple.files.wordpress.com/2009/02/separation-of-p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3363" y="3424238"/>
            <a:ext cx="4048125" cy="2381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1" y="9144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Each branch of the government has a specific function or power. 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Give me one example…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Executive Branch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36866" name="Picture 2" descr="http://www.valpo.edu/library/govdocs/pics/presse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362325" cy="3381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1" y="914400"/>
            <a:ext cx="327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Headed by the president, this branch enforces the laws.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Legislative Branch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Congress (writes the laws) is divided into two houses.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House of Representatives, </a:t>
            </a:r>
            <a:r>
              <a:rPr lang="en-US" dirty="0" smtClean="0"/>
              <a:t>where seats are based on population.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Senate</a:t>
            </a:r>
            <a:r>
              <a:rPr lang="en-US" dirty="0" smtClean="0"/>
              <a:t>, where seats are equal.</a:t>
            </a:r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048000" cy="40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57200" y="533400"/>
            <a:ext cx="3429000" cy="19050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762000"/>
            <a:ext cx="3733800" cy="52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25146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Judicial </a:t>
            </a:r>
          </a:p>
          <a:p>
            <a:pPr algn="ctr">
              <a:buNone/>
            </a:pPr>
            <a:r>
              <a:rPr lang="en-US" u="sng" dirty="0" smtClean="0"/>
              <a:t> Branch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733800" cy="533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Headed up by the Supreme Court, this branch interprets the laws.</a:t>
            </a:r>
            <a:endParaRPr lang="en-US" sz="4000" dirty="0"/>
          </a:p>
        </p:txBody>
      </p:sp>
      <p:pic>
        <p:nvPicPr>
          <p:cNvPr id="35842" name="Picture 2" descr="http://www.mncourts.gov/documents/2/images/2nd_District_Be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836</Words>
  <Application>Microsoft Office PowerPoint</Application>
  <PresentationFormat>On-screen Show (4:3)</PresentationFormat>
  <Paragraphs>412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Katy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m0409440</dc:creator>
  <cp:lastModifiedBy>m0409440</cp:lastModifiedBy>
  <cp:revision>35</cp:revision>
  <dcterms:created xsi:type="dcterms:W3CDTF">2009-11-09T19:22:23Z</dcterms:created>
  <dcterms:modified xsi:type="dcterms:W3CDTF">2011-10-25T15:03:14Z</dcterms:modified>
</cp:coreProperties>
</file>