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6" r:id="rId3"/>
    <p:sldId id="297" r:id="rId4"/>
    <p:sldId id="307" r:id="rId5"/>
    <p:sldId id="298" r:id="rId6"/>
    <p:sldId id="299" r:id="rId7"/>
    <p:sldId id="300" r:id="rId8"/>
    <p:sldId id="301" r:id="rId9"/>
    <p:sldId id="304" r:id="rId10"/>
    <p:sldId id="302" r:id="rId11"/>
    <p:sldId id="305" r:id="rId12"/>
    <p:sldId id="303" r:id="rId13"/>
    <p:sldId id="277" r:id="rId14"/>
    <p:sldId id="266" r:id="rId15"/>
    <p:sldId id="267" r:id="rId16"/>
    <p:sldId id="320" r:id="rId17"/>
    <p:sldId id="321" r:id="rId18"/>
    <p:sldId id="271" r:id="rId19"/>
    <p:sldId id="306" r:id="rId20"/>
    <p:sldId id="270" r:id="rId21"/>
    <p:sldId id="272" r:id="rId22"/>
    <p:sldId id="274" r:id="rId23"/>
    <p:sldId id="273" r:id="rId24"/>
    <p:sldId id="268" r:id="rId25"/>
    <p:sldId id="278" r:id="rId26"/>
    <p:sldId id="269" r:id="rId27"/>
    <p:sldId id="275" r:id="rId28"/>
    <p:sldId id="276" r:id="rId29"/>
    <p:sldId id="279" r:id="rId30"/>
    <p:sldId id="280"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090C7F-A9BE-49F2-9788-F841A91B31E8}"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90C7F-A9BE-49F2-9788-F841A91B31E8}"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90C7F-A9BE-49F2-9788-F841A91B31E8}"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90C7F-A9BE-49F2-9788-F841A91B31E8}"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90C7F-A9BE-49F2-9788-F841A91B31E8}"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090C7F-A9BE-49F2-9788-F841A91B31E8}"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090C7F-A9BE-49F2-9788-F841A91B31E8}" type="datetimeFigureOut">
              <a:rPr lang="en-US" smtClean="0"/>
              <a:pPr/>
              <a:t>9/20/2011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090C7F-A9BE-49F2-9788-F841A91B31E8}" type="datetimeFigureOut">
              <a:rPr lang="en-US" smtClean="0"/>
              <a:pPr/>
              <a:t>9/20/2011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90C7F-A9BE-49F2-9788-F841A91B31E8}" type="datetimeFigureOut">
              <a:rPr lang="en-US" smtClean="0"/>
              <a:pPr/>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90C7F-A9BE-49F2-9788-F841A91B31E8}"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90C7F-A9BE-49F2-9788-F841A91B31E8}"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6168E-BF0C-44D3-8A15-B89B0F08EF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90C7F-A9BE-49F2-9788-F841A91B31E8}" type="datetimeFigureOut">
              <a:rPr lang="en-US" smtClean="0"/>
              <a:pPr/>
              <a:t>9/20/2011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6168E-BF0C-44D3-8A15-B89B0F08EF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56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1066800"/>
            <a:ext cx="2514600" cy="1066800"/>
          </a:xfrm>
        </p:spPr>
        <p:txBody>
          <a:bodyPr>
            <a:normAutofit/>
          </a:bodyPr>
          <a:lstStyle/>
          <a:p>
            <a:pPr algn="ctr">
              <a:buNone/>
            </a:pPr>
            <a:r>
              <a:rPr lang="en-US" sz="4000" b="1" dirty="0" smtClean="0"/>
              <a:t>Roanoke</a:t>
            </a:r>
            <a:endParaRPr lang="en-US" sz="4000" dirty="0" smtClean="0"/>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5"/>
          <p:cNvSpPr txBox="1">
            <a:spLocks noChangeArrowheads="1"/>
          </p:cNvSpPr>
          <p:nvPr/>
        </p:nvSpPr>
        <p:spPr bwMode="auto">
          <a:xfrm>
            <a:off x="5334000" y="1066800"/>
            <a:ext cx="3581400" cy="452431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spcBef>
                <a:spcPct val="50000"/>
              </a:spcBef>
            </a:pPr>
            <a:r>
              <a:rPr lang="en-US" sz="3600" u="none" dirty="0"/>
              <a:t>The first English attempt to colonize North America.  The colony of </a:t>
            </a:r>
            <a:r>
              <a:rPr lang="en-US" sz="3600" u="none" dirty="0" smtClean="0"/>
              <a:t>__________ </a:t>
            </a:r>
            <a:r>
              <a:rPr lang="en-US" sz="3600" u="none" dirty="0"/>
              <a:t>failed after one year.</a:t>
            </a:r>
          </a:p>
        </p:txBody>
      </p:sp>
      <p:pic>
        <p:nvPicPr>
          <p:cNvPr id="11" name="Picture 10" descr="294503w"/>
          <p:cNvPicPr/>
          <p:nvPr/>
        </p:nvPicPr>
        <p:blipFill>
          <a:blip r:embed="rId2" cstate="print"/>
          <a:srcRect/>
          <a:stretch>
            <a:fillRect/>
          </a:stretch>
        </p:blipFill>
        <p:spPr bwMode="auto">
          <a:xfrm>
            <a:off x="533400" y="2590800"/>
            <a:ext cx="3352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56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1066800"/>
            <a:ext cx="2514600" cy="1066800"/>
          </a:xfrm>
        </p:spPr>
        <p:txBody>
          <a:bodyPr>
            <a:normAutofit/>
          </a:bodyPr>
          <a:lstStyle/>
          <a:p>
            <a:pPr algn="ctr">
              <a:spcBef>
                <a:spcPct val="50000"/>
              </a:spcBef>
              <a:buNone/>
            </a:pPr>
            <a:r>
              <a:rPr lang="en-US" sz="4800" b="1" dirty="0" smtClean="0"/>
              <a:t>Pilgrims</a:t>
            </a:r>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410200" y="762000"/>
            <a:ext cx="3352800" cy="550920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200" u="none" dirty="0" smtClean="0"/>
              <a:t>In </a:t>
            </a:r>
            <a:r>
              <a:rPr lang="en-US" sz="3200" b="1" dirty="0" smtClean="0"/>
              <a:t>1620</a:t>
            </a:r>
            <a:r>
              <a:rPr lang="en-US" sz="3200" u="none" dirty="0" smtClean="0"/>
              <a:t>, these colonists land in northeastern coast of North America (Massachusetts).  They start the religious colony of Plymouth to be </a:t>
            </a:r>
            <a:r>
              <a:rPr lang="en-US" sz="3200" dirty="0" smtClean="0"/>
              <a:t>separate</a:t>
            </a:r>
            <a:r>
              <a:rPr lang="en-US" sz="3200" u="none" dirty="0" smtClean="0"/>
              <a:t> from the Church of England.</a:t>
            </a:r>
            <a:endParaRPr lang="en-US" sz="3200" u="none" dirty="0"/>
          </a:p>
        </p:txBody>
      </p:sp>
      <p:pic>
        <p:nvPicPr>
          <p:cNvPr id="10" name="Picture 9" descr="http://school.discoveryeducation.com/clipart/images/pilgrims.gif"/>
          <p:cNvPicPr/>
          <p:nvPr/>
        </p:nvPicPr>
        <p:blipFill>
          <a:blip r:embed="rId2" cstate="print"/>
          <a:srcRect/>
          <a:stretch>
            <a:fillRect/>
          </a:stretch>
        </p:blipFill>
        <p:spPr bwMode="auto">
          <a:xfrm>
            <a:off x="609600" y="2590800"/>
            <a:ext cx="3164599" cy="359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533400"/>
            <a:ext cx="2514600" cy="1600200"/>
          </a:xfrm>
        </p:spPr>
        <p:txBody>
          <a:bodyPr>
            <a:normAutofit lnSpcReduction="10000"/>
          </a:bodyPr>
          <a:lstStyle/>
          <a:p>
            <a:pPr>
              <a:spcBef>
                <a:spcPct val="50000"/>
              </a:spcBef>
              <a:buNone/>
            </a:pPr>
            <a:endParaRPr lang="en-US" sz="2000" b="1" dirty="0" smtClean="0"/>
          </a:p>
          <a:p>
            <a:pPr>
              <a:buNone/>
            </a:pPr>
            <a:r>
              <a:rPr lang="en-US" sz="3900" dirty="0" smtClean="0"/>
              <a:t>Mayflower Compact</a:t>
            </a:r>
            <a:endParaRPr lang="en-US" sz="3900" dirty="0"/>
          </a:p>
        </p:txBody>
      </p:sp>
      <p:sp>
        <p:nvSpPr>
          <p:cNvPr id="6" name="Content Placeholder 5"/>
          <p:cNvSpPr>
            <a:spLocks noGrp="1"/>
          </p:cNvSpPr>
          <p:nvPr>
            <p:ph sz="half" idx="2"/>
          </p:nvPr>
        </p:nvSpPr>
        <p:spPr>
          <a:xfrm>
            <a:off x="5181600" y="1295400"/>
            <a:ext cx="3733800" cy="4267200"/>
          </a:xfrm>
        </p:spPr>
        <p:txBody>
          <a:bodyPr>
            <a:normAutofit lnSpcReduction="10000"/>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838200"/>
            <a:ext cx="3352800" cy="507831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Pilgrims drafted this document before they left the Mayflower in order to provide safety though </a:t>
            </a:r>
            <a:r>
              <a:rPr lang="en-US" sz="3600" b="1" dirty="0" smtClean="0"/>
              <a:t>majority rule </a:t>
            </a:r>
            <a:r>
              <a:rPr lang="en-US" sz="3600" u="none" dirty="0" smtClean="0"/>
              <a:t>and </a:t>
            </a:r>
            <a:r>
              <a:rPr lang="en-US" sz="3600" b="1" dirty="0" smtClean="0"/>
              <a:t>self government</a:t>
            </a:r>
            <a:r>
              <a:rPr lang="en-US" sz="3600" u="none" dirty="0" smtClean="0"/>
              <a:t>.</a:t>
            </a:r>
            <a:endParaRPr lang="en-US" sz="3600" u="none" dirty="0"/>
          </a:p>
        </p:txBody>
      </p:sp>
      <p:pic>
        <p:nvPicPr>
          <p:cNvPr id="2050" name="Picture 2" descr="http://mysite.verizon.net/brewstersociety/MayflowerCompact.jpg"/>
          <p:cNvPicPr>
            <a:picLocks noChangeAspect="1" noChangeArrowheads="1"/>
          </p:cNvPicPr>
          <p:nvPr/>
        </p:nvPicPr>
        <p:blipFill>
          <a:blip r:embed="rId2" cstate="print"/>
          <a:srcRect/>
          <a:stretch>
            <a:fillRect/>
          </a:stretch>
        </p:blipFill>
        <p:spPr bwMode="auto">
          <a:xfrm>
            <a:off x="381000" y="2590800"/>
            <a:ext cx="3620354" cy="3581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533400"/>
            <a:ext cx="3733800" cy="563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1066800"/>
            <a:ext cx="2514600" cy="1066800"/>
          </a:xfrm>
        </p:spPr>
        <p:txBody>
          <a:bodyPr>
            <a:normAutofit/>
          </a:bodyPr>
          <a:lstStyle/>
          <a:p>
            <a:pPr algn="ctr">
              <a:spcBef>
                <a:spcPct val="50000"/>
              </a:spcBef>
              <a:buNone/>
            </a:pPr>
            <a:r>
              <a:rPr lang="en-US" sz="4400" b="1" dirty="0" smtClean="0"/>
              <a:t>Puritans</a:t>
            </a:r>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410200" y="838200"/>
            <a:ext cx="3352800" cy="526297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2800" u="none" dirty="0" smtClean="0"/>
              <a:t>In 1630, this group came to the Massachusetts area to start a colony that would be the perfect religious community.  Unfortunately this colony was started for religious freedom but refused to grant religious freedom to others.</a:t>
            </a:r>
            <a:endParaRPr lang="en-US" sz="2800" u="none" dirty="0"/>
          </a:p>
        </p:txBody>
      </p:sp>
      <p:pic>
        <p:nvPicPr>
          <p:cNvPr id="11" name="Picture 10" descr="http://www.buzzardblog.com/buzzard_blog/images/2007/12/19/puritan.jpg"/>
          <p:cNvPicPr/>
          <p:nvPr/>
        </p:nvPicPr>
        <p:blipFill>
          <a:blip r:embed="rId2" cstate="print"/>
          <a:srcRect/>
          <a:stretch>
            <a:fillRect/>
          </a:stretch>
        </p:blipFill>
        <p:spPr bwMode="auto">
          <a:xfrm>
            <a:off x="762000" y="2514600"/>
            <a:ext cx="2836151"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33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762000" y="990600"/>
            <a:ext cx="2819400" cy="990600"/>
          </a:xfrm>
        </p:spPr>
        <p:txBody>
          <a:bodyPr>
            <a:normAutofit fontScale="85000" lnSpcReduction="10000"/>
          </a:bodyPr>
          <a:lstStyle/>
          <a:p>
            <a:pPr>
              <a:buNone/>
            </a:pPr>
            <a:r>
              <a:rPr lang="en-US" sz="4000" u="sng" dirty="0" smtClean="0"/>
              <a:t>Massachusetts</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fontScale="85000" lnSpcReduction="10000"/>
          </a:bodyPr>
          <a:lstStyle/>
          <a:p>
            <a:pPr>
              <a:buNone/>
            </a:pPr>
            <a:r>
              <a:rPr lang="en-US" sz="3200" dirty="0" smtClean="0"/>
              <a:t>	</a:t>
            </a:r>
            <a:r>
              <a:rPr lang="en-US" dirty="0" smtClean="0"/>
              <a:t>________________was formed by the Massachusetts Bay colony annexing (taking over) the Plymouth colony and the area that is now known as Maine.  Boston was the largest city in the colonies until the mid 1700’s.</a:t>
            </a:r>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9" name="Picture 8" descr="http://iz.carnegiemnh.org/crayfish/images/massachusetts.jpg"/>
          <p:cNvPicPr/>
          <p:nvPr/>
        </p:nvPicPr>
        <p:blipFill>
          <a:blip r:embed="rId2" cstate="print"/>
          <a:srcRect/>
          <a:stretch>
            <a:fillRect/>
          </a:stretch>
        </p:blipFill>
        <p:spPr bwMode="auto">
          <a:xfrm>
            <a:off x="457200" y="2514600"/>
            <a:ext cx="3505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381000" y="533400"/>
            <a:ext cx="3657600" cy="1981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685800" y="838200"/>
            <a:ext cx="3733800" cy="1371600"/>
          </a:xfrm>
        </p:spPr>
        <p:txBody>
          <a:bodyPr>
            <a:normAutofit fontScale="92500" lnSpcReduction="20000"/>
          </a:bodyPr>
          <a:lstStyle/>
          <a:p>
            <a:pPr>
              <a:buNone/>
            </a:pPr>
            <a:r>
              <a:rPr lang="en-US" sz="4400" u="sng" dirty="0" smtClean="0"/>
              <a:t>Rhode Island</a:t>
            </a:r>
            <a:endParaRPr lang="en-US" sz="4400" u="sng" dirty="0"/>
          </a:p>
        </p:txBody>
      </p:sp>
      <p:sp>
        <p:nvSpPr>
          <p:cNvPr id="6" name="Content Placeholder 5"/>
          <p:cNvSpPr>
            <a:spLocks noGrp="1"/>
          </p:cNvSpPr>
          <p:nvPr>
            <p:ph sz="half" idx="2"/>
          </p:nvPr>
        </p:nvSpPr>
        <p:spPr>
          <a:xfrm>
            <a:off x="5181600" y="1295400"/>
            <a:ext cx="3733800" cy="3581400"/>
          </a:xfrm>
        </p:spPr>
        <p:txBody>
          <a:bodyPr>
            <a:normAutofit fontScale="92500" lnSpcReduction="20000"/>
          </a:bodyPr>
          <a:lstStyle/>
          <a:p>
            <a:pPr>
              <a:buNone/>
            </a:pPr>
            <a:r>
              <a:rPr lang="en-US" sz="3600" dirty="0" smtClean="0"/>
              <a:t>	founded </a:t>
            </a:r>
            <a:r>
              <a:rPr lang="en-US" sz="3600" dirty="0"/>
              <a:t>by Roger Williams </a:t>
            </a:r>
            <a:r>
              <a:rPr lang="en-US" sz="3600" dirty="0" smtClean="0"/>
              <a:t>for religious toleration in </a:t>
            </a:r>
            <a:r>
              <a:rPr lang="en-US" sz="3600" dirty="0"/>
              <a:t>1636 after </a:t>
            </a:r>
            <a:r>
              <a:rPr lang="en-US" sz="3600" dirty="0" smtClean="0"/>
              <a:t>he was </a:t>
            </a:r>
            <a:r>
              <a:rPr lang="en-US" sz="3600" dirty="0"/>
              <a:t>banished from Puritan Massachusetts. </a:t>
            </a:r>
          </a:p>
          <a:p>
            <a:pPr>
              <a:buNone/>
            </a:pPr>
            <a:endParaRPr lang="en-US" dirty="0"/>
          </a:p>
        </p:txBody>
      </p:sp>
      <p:pic>
        <p:nvPicPr>
          <p:cNvPr id="9" name="Picture 8" descr="http://wwp.greenwichmeantime.com/images/usa/rhode-island.jpg"/>
          <p:cNvPicPr/>
          <p:nvPr/>
        </p:nvPicPr>
        <p:blipFill>
          <a:blip r:embed="rId2" cstate="print"/>
          <a:srcRect/>
          <a:stretch>
            <a:fillRect/>
          </a:stretch>
        </p:blipFill>
        <p:spPr bwMode="auto">
          <a:xfrm>
            <a:off x="533400" y="2819400"/>
            <a:ext cx="3581400" cy="3581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228600" y="381000"/>
            <a:ext cx="3733800" cy="1752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85800"/>
            <a:ext cx="2819400" cy="2438400"/>
          </a:xfrm>
        </p:spPr>
        <p:txBody>
          <a:bodyPr>
            <a:normAutofit fontScale="92500" lnSpcReduction="10000"/>
          </a:bodyPr>
          <a:lstStyle/>
          <a:p>
            <a:pPr>
              <a:buNone/>
            </a:pPr>
            <a:r>
              <a:rPr lang="en-US" sz="3600" u="sng" dirty="0" smtClean="0"/>
              <a:t>Baron de Montesquieu</a:t>
            </a:r>
            <a:endParaRPr lang="en-US" sz="3600" u="sng" dirty="0"/>
          </a:p>
        </p:txBody>
      </p:sp>
      <p:sp>
        <p:nvSpPr>
          <p:cNvPr id="6" name="Content Placeholder 5"/>
          <p:cNvSpPr>
            <a:spLocks noGrp="1"/>
          </p:cNvSpPr>
          <p:nvPr>
            <p:ph sz="half" idx="2"/>
          </p:nvPr>
        </p:nvSpPr>
        <p:spPr>
          <a:xfrm>
            <a:off x="5181600" y="1295400"/>
            <a:ext cx="3733800" cy="3581400"/>
          </a:xfrm>
        </p:spPr>
        <p:txBody>
          <a:bodyPr>
            <a:normAutofit fontScale="92500" lnSpcReduction="10000"/>
          </a:bodyPr>
          <a:lstStyle/>
          <a:p>
            <a:pPr>
              <a:buNone/>
            </a:pPr>
            <a:r>
              <a:rPr lang="en-US" sz="3600" dirty="0" smtClean="0"/>
              <a:t>	</a:t>
            </a:r>
            <a:r>
              <a:rPr lang="en-US" sz="3600" dirty="0" smtClean="0"/>
              <a:t>Writer whose ideas on </a:t>
            </a:r>
            <a:r>
              <a:rPr lang="en-US" sz="3600" b="1" u="sng" dirty="0" smtClean="0"/>
              <a:t>Separation of Power </a:t>
            </a:r>
            <a:r>
              <a:rPr lang="en-US" sz="3600" dirty="0" smtClean="0"/>
              <a:t>and </a:t>
            </a:r>
            <a:r>
              <a:rPr lang="en-US" sz="3600" b="1" u="sng" dirty="0" smtClean="0"/>
              <a:t>Checks and Balances </a:t>
            </a:r>
            <a:r>
              <a:rPr lang="en-US" sz="3600" dirty="0" smtClean="0"/>
              <a:t>influenced the US Constitution.</a:t>
            </a:r>
            <a:endParaRPr lang="en-US" sz="3600" dirty="0"/>
          </a:p>
          <a:p>
            <a:pPr>
              <a:buNone/>
            </a:pPr>
            <a:endParaRPr lang="en-US" sz="3600" dirty="0"/>
          </a:p>
          <a:p>
            <a:pPr>
              <a:buNone/>
            </a:pPr>
            <a:endParaRPr lang="en-US" dirty="0"/>
          </a:p>
        </p:txBody>
      </p:sp>
      <p:pic>
        <p:nvPicPr>
          <p:cNvPr id="29698" name="Picture 2" descr="http://4.bp.blogspot.com/_JEsbifAXXUc/SpLSqKSLmnI/AAAAAAAAAlA/_gbLFea9FwU/s400/Montesquieu.jpg"/>
          <p:cNvPicPr>
            <a:picLocks noChangeAspect="1" noChangeArrowheads="1"/>
          </p:cNvPicPr>
          <p:nvPr/>
        </p:nvPicPr>
        <p:blipFill>
          <a:blip r:embed="rId2" cstate="print"/>
          <a:srcRect/>
          <a:stretch>
            <a:fillRect/>
          </a:stretch>
        </p:blipFill>
        <p:spPr bwMode="auto">
          <a:xfrm>
            <a:off x="685800" y="2133600"/>
            <a:ext cx="3124200" cy="400538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228600" y="381000"/>
            <a:ext cx="3733800" cy="1752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85800"/>
            <a:ext cx="2819400" cy="2438400"/>
          </a:xfrm>
        </p:spPr>
        <p:txBody>
          <a:bodyPr>
            <a:normAutofit fontScale="92500" lnSpcReduction="10000"/>
          </a:bodyPr>
          <a:lstStyle/>
          <a:p>
            <a:pPr>
              <a:buNone/>
            </a:pPr>
            <a:r>
              <a:rPr lang="en-US" sz="3600" u="sng" dirty="0" smtClean="0"/>
              <a:t>John Locke</a:t>
            </a:r>
            <a:endParaRPr lang="en-US" sz="3600" u="sng" dirty="0"/>
          </a:p>
        </p:txBody>
      </p:sp>
      <p:sp>
        <p:nvSpPr>
          <p:cNvPr id="6" name="Content Placeholder 5"/>
          <p:cNvSpPr>
            <a:spLocks noGrp="1"/>
          </p:cNvSpPr>
          <p:nvPr>
            <p:ph sz="half" idx="2"/>
          </p:nvPr>
        </p:nvSpPr>
        <p:spPr>
          <a:xfrm>
            <a:off x="5181600" y="1295400"/>
            <a:ext cx="3733800" cy="3581400"/>
          </a:xfrm>
        </p:spPr>
        <p:txBody>
          <a:bodyPr>
            <a:normAutofit fontScale="92500" lnSpcReduction="10000"/>
          </a:bodyPr>
          <a:lstStyle/>
          <a:p>
            <a:r>
              <a:rPr lang="en-US" sz="3600" dirty="0" smtClean="0"/>
              <a:t>Philosopher</a:t>
            </a:r>
            <a:endParaRPr lang="en-US" sz="3600" dirty="0" smtClean="0"/>
          </a:p>
          <a:p>
            <a:r>
              <a:rPr lang="en-US" sz="3600" u="sng" dirty="0" smtClean="0"/>
              <a:t>Natural Rights: </a:t>
            </a:r>
            <a:r>
              <a:rPr lang="en-US" sz="3600" dirty="0" smtClean="0"/>
              <a:t>Life, Liberty and property.</a:t>
            </a:r>
          </a:p>
          <a:p>
            <a:r>
              <a:rPr lang="en-US" sz="3600" dirty="0" smtClean="0"/>
              <a:t>Key ideas of Dec. of Ind. And US Constitution.</a:t>
            </a:r>
          </a:p>
          <a:p>
            <a:pPr>
              <a:buNone/>
            </a:pPr>
            <a:endParaRPr lang="en-US" sz="3600" dirty="0"/>
          </a:p>
          <a:p>
            <a:pPr>
              <a:buNone/>
            </a:pPr>
            <a:endParaRPr lang="en-US" sz="3600" dirty="0"/>
          </a:p>
          <a:p>
            <a:pPr>
              <a:buNone/>
            </a:pPr>
            <a:endParaRPr lang="en-US" dirty="0"/>
          </a:p>
        </p:txBody>
      </p:sp>
      <p:pic>
        <p:nvPicPr>
          <p:cNvPr id="3074" name="Picture 2" descr="http://content.answcdn.com/main/content/img/webpics/John_Locke.jpg"/>
          <p:cNvPicPr>
            <a:picLocks noChangeAspect="1" noChangeArrowheads="1"/>
          </p:cNvPicPr>
          <p:nvPr/>
        </p:nvPicPr>
        <p:blipFill>
          <a:blip r:embed="rId2" cstate="print"/>
          <a:srcRect/>
          <a:stretch>
            <a:fillRect/>
          </a:stretch>
        </p:blipFill>
        <p:spPr bwMode="auto">
          <a:xfrm>
            <a:off x="381000" y="2072551"/>
            <a:ext cx="3505200" cy="409964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228600" y="381000"/>
            <a:ext cx="3733800" cy="1752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85800"/>
            <a:ext cx="2819400" cy="2438400"/>
          </a:xfrm>
        </p:spPr>
        <p:txBody>
          <a:bodyPr>
            <a:normAutofit fontScale="55000" lnSpcReduction="20000"/>
          </a:bodyPr>
          <a:lstStyle/>
          <a:p>
            <a:pPr>
              <a:buNone/>
            </a:pPr>
            <a:r>
              <a:rPr lang="en-US" sz="3600" u="sng" dirty="0" smtClean="0"/>
              <a:t>William Blackstone</a:t>
            </a:r>
            <a:endParaRPr lang="en-US" sz="3600" u="sng" dirty="0"/>
          </a:p>
        </p:txBody>
      </p:sp>
      <p:sp>
        <p:nvSpPr>
          <p:cNvPr id="6" name="Content Placeholder 5"/>
          <p:cNvSpPr>
            <a:spLocks noGrp="1"/>
          </p:cNvSpPr>
          <p:nvPr>
            <p:ph sz="half" idx="2"/>
          </p:nvPr>
        </p:nvSpPr>
        <p:spPr>
          <a:xfrm>
            <a:off x="5181600" y="1295400"/>
            <a:ext cx="3733800" cy="3581400"/>
          </a:xfrm>
        </p:spPr>
        <p:txBody>
          <a:bodyPr>
            <a:normAutofit fontScale="55000" lnSpcReduction="20000"/>
          </a:bodyPr>
          <a:lstStyle/>
          <a:p>
            <a:r>
              <a:rPr lang="en-US" sz="3600" dirty="0" smtClean="0"/>
              <a:t>English lawyer</a:t>
            </a:r>
          </a:p>
          <a:p>
            <a:r>
              <a:rPr lang="en-US" sz="3600" dirty="0" smtClean="0"/>
              <a:t>Writings influenced colonists towards representative government</a:t>
            </a:r>
            <a:r>
              <a:rPr lang="en-US" sz="3600" dirty="0" smtClean="0"/>
              <a:t>.</a:t>
            </a:r>
          </a:p>
          <a:p>
            <a:r>
              <a:rPr lang="en-US" sz="3600" dirty="0" smtClean="0"/>
              <a:t>Phrases in the Declaration </a:t>
            </a:r>
            <a:r>
              <a:rPr lang="en-US" sz="3600" dirty="0" smtClean="0"/>
              <a:t>of Independence asserting the "self-evident" "unalienable Rights" of people granted by "the Laws of Nature and of Nature's </a:t>
            </a:r>
            <a:r>
              <a:rPr lang="en-US" sz="3600" dirty="0" smtClean="0"/>
              <a:t>God“</a:t>
            </a:r>
          </a:p>
          <a:p>
            <a:r>
              <a:rPr lang="en-US" sz="3600" dirty="0" smtClean="0"/>
              <a:t>including </a:t>
            </a:r>
            <a:r>
              <a:rPr lang="en-US" sz="3600" dirty="0" smtClean="0"/>
              <a:t>the prohibition of taxation without consent. </a:t>
            </a:r>
          </a:p>
          <a:p>
            <a:endParaRPr lang="en-US" sz="3600" dirty="0" smtClean="0"/>
          </a:p>
          <a:p>
            <a:pPr>
              <a:buNone/>
            </a:pPr>
            <a:endParaRPr lang="en-US" sz="3600" dirty="0"/>
          </a:p>
          <a:p>
            <a:pPr>
              <a:buNone/>
            </a:pPr>
            <a:endParaRPr lang="en-US" sz="3600" dirty="0"/>
          </a:p>
          <a:p>
            <a:pPr>
              <a:buNone/>
            </a:pPr>
            <a:endParaRPr lang="en-US" dirty="0"/>
          </a:p>
        </p:txBody>
      </p:sp>
      <p:pic>
        <p:nvPicPr>
          <p:cNvPr id="2050" name="Picture 2" descr="http://www.nndb.com/people/021/000115673/william-blackstone-1-sized.jpg"/>
          <p:cNvPicPr>
            <a:picLocks noChangeAspect="1" noChangeArrowheads="1"/>
          </p:cNvPicPr>
          <p:nvPr/>
        </p:nvPicPr>
        <p:blipFill>
          <a:blip r:embed="rId2" cstate="print"/>
          <a:srcRect/>
          <a:stretch>
            <a:fillRect/>
          </a:stretch>
        </p:blipFill>
        <p:spPr bwMode="auto">
          <a:xfrm>
            <a:off x="304800" y="2180246"/>
            <a:ext cx="3505200" cy="425865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685800" y="609600"/>
            <a:ext cx="27432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990600"/>
            <a:ext cx="2819400" cy="990600"/>
          </a:xfrm>
        </p:spPr>
        <p:txBody>
          <a:bodyPr>
            <a:normAutofit fontScale="92500" lnSpcReduction="10000"/>
          </a:bodyPr>
          <a:lstStyle/>
          <a:p>
            <a:pPr>
              <a:buNone/>
            </a:pPr>
            <a:r>
              <a:rPr lang="en-US" sz="4000" u="sng" dirty="0" smtClean="0"/>
              <a:t>Connecticut</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fontScale="92500" lnSpcReduction="10000"/>
          </a:bodyPr>
          <a:lstStyle/>
          <a:p>
            <a:pPr>
              <a:buNone/>
            </a:pPr>
            <a:r>
              <a:rPr lang="en-US" sz="3200" dirty="0" smtClean="0"/>
              <a:t>	_____________was founded by Thomas Hooker in 1636.  It was an economic colony, but many religious dissenters came from Massachusetts. </a:t>
            </a:r>
          </a:p>
          <a:p>
            <a:pPr>
              <a:buNone/>
            </a:pPr>
            <a:endParaRPr lang="en-US" sz="3200" dirty="0" smtClean="0"/>
          </a:p>
          <a:p>
            <a:pPr>
              <a:buNone/>
            </a:pPr>
            <a:endParaRPr lang="en-US" sz="3600" dirty="0"/>
          </a:p>
          <a:p>
            <a:pPr>
              <a:buNone/>
            </a:pPr>
            <a:endParaRPr lang="en-US" sz="3600" dirty="0"/>
          </a:p>
          <a:p>
            <a:pPr>
              <a:buNone/>
            </a:pPr>
            <a:endParaRPr lang="en-US" dirty="0"/>
          </a:p>
        </p:txBody>
      </p:sp>
      <p:pic>
        <p:nvPicPr>
          <p:cNvPr id="9" name="Picture 8" descr="http://iz.carnegiemnh.org/crayfish/images/connecticut.jpg"/>
          <p:cNvPicPr/>
          <p:nvPr/>
        </p:nvPicPr>
        <p:blipFill>
          <a:blip r:embed="rId2" cstate="print"/>
          <a:srcRect/>
          <a:stretch>
            <a:fillRect/>
          </a:stretch>
        </p:blipFill>
        <p:spPr bwMode="auto">
          <a:xfrm>
            <a:off x="381000" y="2971800"/>
            <a:ext cx="3657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fontScale="77500" lnSpcReduction="20000"/>
          </a:bodyPr>
          <a:lstStyle/>
          <a:p>
            <a:pPr>
              <a:spcBef>
                <a:spcPct val="50000"/>
              </a:spcBef>
              <a:buNone/>
            </a:pPr>
            <a:endParaRPr lang="en-US" sz="2000" b="1" dirty="0" smtClean="0"/>
          </a:p>
          <a:p>
            <a:pPr>
              <a:buNone/>
            </a:pPr>
            <a:r>
              <a:rPr lang="en-US" sz="3900" dirty="0" smtClean="0"/>
              <a:t>Fundamental Orders of Connecticut</a:t>
            </a:r>
            <a:endParaRPr lang="en-US" sz="3900" dirty="0"/>
          </a:p>
        </p:txBody>
      </p:sp>
      <p:sp>
        <p:nvSpPr>
          <p:cNvPr id="6" name="Content Placeholder 5"/>
          <p:cNvSpPr>
            <a:spLocks noGrp="1"/>
          </p:cNvSpPr>
          <p:nvPr>
            <p:ph sz="half" idx="2"/>
          </p:nvPr>
        </p:nvSpPr>
        <p:spPr>
          <a:xfrm>
            <a:off x="5181600" y="1295400"/>
            <a:ext cx="3733800" cy="4267200"/>
          </a:xfrm>
        </p:spPr>
        <p:txBody>
          <a:bodyPr>
            <a:normAutofit fontScale="77500" lnSpcReduction="20000"/>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1371600"/>
            <a:ext cx="3352800" cy="1754326"/>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The first written constitution in North America.</a:t>
            </a:r>
            <a:endParaRPr lang="en-US" sz="3600" u="none" dirty="0"/>
          </a:p>
        </p:txBody>
      </p:sp>
      <p:pic>
        <p:nvPicPr>
          <p:cNvPr id="1026" name="Picture 2" descr="http://lh4.ggpht.com/_nOLtKHawfgM/Rj3evTcJmdI/AAAAAAAAAfA/egnVeBQm1JY/2007-05-05+026.jpg"/>
          <p:cNvPicPr>
            <a:picLocks noChangeAspect="1" noChangeArrowheads="1"/>
          </p:cNvPicPr>
          <p:nvPr/>
        </p:nvPicPr>
        <p:blipFill>
          <a:blip r:embed="rId2" cstate="print"/>
          <a:srcRect/>
          <a:stretch>
            <a:fillRect/>
          </a:stretch>
        </p:blipFill>
        <p:spPr bwMode="auto">
          <a:xfrm>
            <a:off x="304801" y="2514600"/>
            <a:ext cx="3886200" cy="32775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09600"/>
            <a:ext cx="37338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990600"/>
            <a:ext cx="2514600" cy="1066800"/>
          </a:xfrm>
        </p:spPr>
        <p:txBody>
          <a:bodyPr>
            <a:normAutofit fontScale="92500" lnSpcReduction="10000"/>
          </a:bodyPr>
          <a:lstStyle/>
          <a:p>
            <a:pPr algn="ctr">
              <a:spcBef>
                <a:spcPct val="50000"/>
              </a:spcBef>
              <a:buNone/>
            </a:pPr>
            <a:r>
              <a:rPr lang="en-US" sz="3600" b="1" dirty="0" smtClean="0"/>
              <a:t>“The Lost Colony”</a:t>
            </a:r>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fontScale="92500" lnSpcReduction="10000"/>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10" name="Text Box 13"/>
          <p:cNvSpPr txBox="1">
            <a:spLocks noChangeArrowheads="1"/>
          </p:cNvSpPr>
          <p:nvPr/>
        </p:nvSpPr>
        <p:spPr bwMode="auto">
          <a:xfrm>
            <a:off x="5562600" y="990600"/>
            <a:ext cx="2971800" cy="461664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spcBef>
                <a:spcPct val="50000"/>
              </a:spcBef>
            </a:pPr>
            <a:r>
              <a:rPr lang="en-US" sz="2800" b="1" u="none" dirty="0" smtClean="0"/>
              <a:t>The </a:t>
            </a:r>
            <a:r>
              <a:rPr lang="en-US" sz="2800" b="1" u="none" dirty="0"/>
              <a:t>second English attempt to colonize North America ended with an entire colony missing</a:t>
            </a:r>
            <a:r>
              <a:rPr lang="en-US" sz="2800" b="1" u="none" dirty="0" smtClean="0"/>
              <a:t>!</a:t>
            </a:r>
          </a:p>
          <a:p>
            <a:pPr>
              <a:spcBef>
                <a:spcPct val="50000"/>
              </a:spcBef>
            </a:pPr>
            <a:r>
              <a:rPr lang="en-US" sz="2800" b="1" u="none" dirty="0" smtClean="0"/>
              <a:t>All that was left were the letters “CRO” carved in a tree.</a:t>
            </a:r>
            <a:endParaRPr lang="en-US" sz="2800" b="1" u="none" dirty="0"/>
          </a:p>
        </p:txBody>
      </p:sp>
      <p:pic>
        <p:nvPicPr>
          <p:cNvPr id="12" name="Picture 11" descr="296015w"/>
          <p:cNvPicPr/>
          <p:nvPr/>
        </p:nvPicPr>
        <p:blipFill>
          <a:blip r:embed="rId2" cstate="print"/>
          <a:srcRect/>
          <a:stretch>
            <a:fillRect/>
          </a:stretch>
        </p:blipFill>
        <p:spPr bwMode="auto">
          <a:xfrm>
            <a:off x="457200" y="2590800"/>
            <a:ext cx="3505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685800" y="609600"/>
            <a:ext cx="27432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990600"/>
            <a:ext cx="2819400" cy="990600"/>
          </a:xfrm>
        </p:spPr>
        <p:txBody>
          <a:bodyPr>
            <a:normAutofit fontScale="85000" lnSpcReduction="20000"/>
          </a:bodyPr>
          <a:lstStyle/>
          <a:p>
            <a:pPr>
              <a:buNone/>
            </a:pPr>
            <a:r>
              <a:rPr lang="en-US" sz="4000" u="sng" dirty="0" smtClean="0"/>
              <a:t>New Hampshire</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fontScale="85000" lnSpcReduction="20000"/>
          </a:bodyPr>
          <a:lstStyle/>
          <a:p>
            <a:pPr>
              <a:buNone/>
            </a:pPr>
            <a:r>
              <a:rPr lang="en-US" sz="3600" dirty="0" smtClean="0"/>
              <a:t>    ____________ was founded mainly for economic purposes in 1623.  Religious dissenters also came here for religious freedom.</a:t>
            </a:r>
          </a:p>
          <a:p>
            <a:pPr>
              <a:buNone/>
            </a:pPr>
            <a:endParaRPr lang="en-US" sz="3200" dirty="0" smtClean="0"/>
          </a:p>
          <a:p>
            <a:pPr>
              <a:buNone/>
            </a:pPr>
            <a:endParaRPr lang="en-US" sz="3600" dirty="0"/>
          </a:p>
          <a:p>
            <a:pPr>
              <a:buNone/>
            </a:pPr>
            <a:endParaRPr lang="en-US" sz="3600" dirty="0"/>
          </a:p>
          <a:p>
            <a:pPr>
              <a:buNone/>
            </a:pPr>
            <a:endParaRPr lang="en-US" dirty="0"/>
          </a:p>
        </p:txBody>
      </p:sp>
      <p:pic>
        <p:nvPicPr>
          <p:cNvPr id="10" name="Picture 9" descr="http://iz.carnegiemnh.org/crayfish/images/new_hampshire.jpg"/>
          <p:cNvPicPr/>
          <p:nvPr/>
        </p:nvPicPr>
        <p:blipFill>
          <a:blip r:embed="rId2" cstate="print"/>
          <a:srcRect/>
          <a:stretch>
            <a:fillRect/>
          </a:stretch>
        </p:blipFill>
        <p:spPr bwMode="auto">
          <a:xfrm>
            <a:off x="609600" y="2819400"/>
            <a:ext cx="34290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685800" y="609600"/>
            <a:ext cx="27432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990600"/>
            <a:ext cx="2362200" cy="990600"/>
          </a:xfrm>
        </p:spPr>
        <p:txBody>
          <a:bodyPr>
            <a:normAutofit fontScale="92500" lnSpcReduction="10000"/>
          </a:bodyPr>
          <a:lstStyle/>
          <a:p>
            <a:pPr>
              <a:buNone/>
            </a:pPr>
            <a:r>
              <a:rPr lang="en-US" sz="4000" u="sng" dirty="0" smtClean="0"/>
              <a:t>New York</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fontScale="92500" lnSpcReduction="10000"/>
          </a:bodyPr>
          <a:lstStyle/>
          <a:p>
            <a:pPr>
              <a:buNone/>
            </a:pPr>
            <a:r>
              <a:rPr lang="en-US" sz="3200" dirty="0" smtClean="0"/>
              <a:t>	_____________was originally settled by the Dutch in 1624.  In 1664, the Dutch surrendered the area to the English.  It was founded as an economic colony.  </a:t>
            </a:r>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10" name="Picture 9" descr="http://wwp.greenwichmeantime.com/images/usa/new-york.jpg"/>
          <p:cNvPicPr/>
          <p:nvPr/>
        </p:nvPicPr>
        <p:blipFill>
          <a:blip r:embed="rId2" cstate="print"/>
          <a:srcRect/>
          <a:stretch>
            <a:fillRect/>
          </a:stretch>
        </p:blipFill>
        <p:spPr bwMode="auto">
          <a:xfrm>
            <a:off x="304800" y="2819400"/>
            <a:ext cx="3810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685800" y="609600"/>
            <a:ext cx="27432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14400" y="990600"/>
            <a:ext cx="2362200" cy="990600"/>
          </a:xfrm>
        </p:spPr>
        <p:txBody>
          <a:bodyPr>
            <a:normAutofit fontScale="92500"/>
          </a:bodyPr>
          <a:lstStyle/>
          <a:p>
            <a:pPr>
              <a:buNone/>
            </a:pPr>
            <a:r>
              <a:rPr lang="en-US" sz="4000" u="sng" dirty="0" smtClean="0"/>
              <a:t>New Jersey</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fontScale="92500"/>
          </a:bodyPr>
          <a:lstStyle/>
          <a:p>
            <a:pPr>
              <a:buNone/>
            </a:pPr>
            <a:r>
              <a:rPr lang="en-US" sz="3200" dirty="0" smtClean="0"/>
              <a:t>	</a:t>
            </a:r>
            <a:r>
              <a:rPr lang="en-US" dirty="0" smtClean="0"/>
              <a:t>This colony was also taken by the English from the Dutch in 1664.  ______________was an economic colony.</a:t>
            </a:r>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10" name="Picture 9" descr="http://wwp.greenwichmeantime.com/images/usa/new-jersey.jpg"/>
          <p:cNvPicPr/>
          <p:nvPr/>
        </p:nvPicPr>
        <p:blipFill>
          <a:blip r:embed="rId2" cstate="print"/>
          <a:srcRect/>
          <a:stretch>
            <a:fillRect/>
          </a:stretch>
        </p:blipFill>
        <p:spPr bwMode="auto">
          <a:xfrm>
            <a:off x="457201" y="3048000"/>
            <a:ext cx="3505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685800" y="609600"/>
            <a:ext cx="27432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990600"/>
            <a:ext cx="2362200" cy="990600"/>
          </a:xfrm>
        </p:spPr>
        <p:txBody>
          <a:bodyPr>
            <a:normAutofit fontScale="85000" lnSpcReduction="10000"/>
          </a:bodyPr>
          <a:lstStyle/>
          <a:p>
            <a:pPr>
              <a:buNone/>
            </a:pPr>
            <a:r>
              <a:rPr lang="en-US" sz="4000" u="sng" dirty="0" smtClean="0"/>
              <a:t>Delaware</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fontScale="85000" lnSpcReduction="10000"/>
          </a:bodyPr>
          <a:lstStyle/>
          <a:p>
            <a:pPr>
              <a:buNone/>
            </a:pPr>
            <a:r>
              <a:rPr lang="en-US" sz="3200" dirty="0" smtClean="0"/>
              <a:t>	Dutch settlement started in 1638.  This colony was also taken by the English from the Dutch in 1664.  William Penn took over the colony in 1682 until it became independent in 1701. </a:t>
            </a:r>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9" name="Picture 8" descr="http://iz.carnegiemnh.org/crayfish/images/delaware.jpg"/>
          <p:cNvPicPr/>
          <p:nvPr/>
        </p:nvPicPr>
        <p:blipFill>
          <a:blip r:embed="rId2" cstate="print"/>
          <a:srcRect/>
          <a:stretch>
            <a:fillRect/>
          </a:stretch>
        </p:blipFill>
        <p:spPr bwMode="auto">
          <a:xfrm>
            <a:off x="381001" y="2819400"/>
            <a:ext cx="3200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685800" y="381000"/>
            <a:ext cx="2667000" cy="2362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1143000"/>
            <a:ext cx="1981200" cy="685800"/>
          </a:xfrm>
        </p:spPr>
        <p:txBody>
          <a:bodyPr>
            <a:normAutofit fontScale="92500" lnSpcReduction="10000"/>
          </a:bodyPr>
          <a:lstStyle/>
          <a:p>
            <a:pPr>
              <a:buNone/>
            </a:pPr>
            <a:r>
              <a:rPr lang="en-US" u="sng" dirty="0" smtClean="0"/>
              <a:t>Pennsylvania</a:t>
            </a:r>
            <a:endParaRPr lang="en-US" u="sng" dirty="0"/>
          </a:p>
        </p:txBody>
      </p:sp>
      <p:sp>
        <p:nvSpPr>
          <p:cNvPr id="6" name="Content Placeholder 5"/>
          <p:cNvSpPr>
            <a:spLocks noGrp="1"/>
          </p:cNvSpPr>
          <p:nvPr>
            <p:ph sz="half" idx="2"/>
          </p:nvPr>
        </p:nvSpPr>
        <p:spPr>
          <a:xfrm>
            <a:off x="5181600" y="1295400"/>
            <a:ext cx="3733800" cy="3581400"/>
          </a:xfrm>
        </p:spPr>
        <p:txBody>
          <a:bodyPr>
            <a:normAutofit fontScale="92500" lnSpcReduction="10000"/>
          </a:bodyPr>
          <a:lstStyle/>
          <a:p>
            <a:pPr>
              <a:buNone/>
            </a:pPr>
            <a:r>
              <a:rPr lang="en-US" sz="3600" dirty="0" smtClean="0"/>
              <a:t>	</a:t>
            </a:r>
            <a:r>
              <a:rPr lang="en-US" sz="3200" dirty="0" smtClean="0"/>
              <a:t>In 1681, William Penn receives a land grant from the King of England.  He founds the colony of ___________as a religious haven (safe place) for Quakers.  </a:t>
            </a:r>
          </a:p>
          <a:p>
            <a:pPr>
              <a:buNone/>
            </a:pPr>
            <a:endParaRPr lang="en-US" sz="3600" dirty="0"/>
          </a:p>
          <a:p>
            <a:pPr>
              <a:buNone/>
            </a:pPr>
            <a:endParaRPr lang="en-US" sz="3600" dirty="0"/>
          </a:p>
          <a:p>
            <a:pPr>
              <a:buNone/>
            </a:pPr>
            <a:endParaRPr lang="en-US" dirty="0"/>
          </a:p>
        </p:txBody>
      </p:sp>
      <p:pic>
        <p:nvPicPr>
          <p:cNvPr id="9" name="Picture 8" descr="http://iz.carnegiemnh.org/crayfish/images/pennsylvania.jpg"/>
          <p:cNvPicPr/>
          <p:nvPr/>
        </p:nvPicPr>
        <p:blipFill>
          <a:blip r:embed="rId2" cstate="print"/>
          <a:srcRect/>
          <a:stretch>
            <a:fillRect/>
          </a:stretch>
        </p:blipFill>
        <p:spPr bwMode="auto">
          <a:xfrm>
            <a:off x="457200" y="3276600"/>
            <a:ext cx="3505200" cy="263652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33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1219200" y="1219200"/>
            <a:ext cx="2057400" cy="685800"/>
          </a:xfrm>
        </p:spPr>
        <p:txBody>
          <a:bodyPr>
            <a:normAutofit fontScale="85000" lnSpcReduction="10000"/>
          </a:bodyPr>
          <a:lstStyle/>
          <a:p>
            <a:pPr>
              <a:buNone/>
            </a:pPr>
            <a:r>
              <a:rPr lang="en-US" sz="4000" u="sng" dirty="0" smtClean="0"/>
              <a:t>Virginia</a:t>
            </a:r>
            <a:endParaRPr lang="en-US" sz="4000" u="sng" dirty="0"/>
          </a:p>
        </p:txBody>
      </p:sp>
      <p:sp>
        <p:nvSpPr>
          <p:cNvPr id="6" name="Content Placeholder 5"/>
          <p:cNvSpPr>
            <a:spLocks noGrp="1"/>
          </p:cNvSpPr>
          <p:nvPr>
            <p:ph sz="half" idx="2"/>
          </p:nvPr>
        </p:nvSpPr>
        <p:spPr>
          <a:xfrm>
            <a:off x="5181600" y="990600"/>
            <a:ext cx="3733800" cy="5181600"/>
          </a:xfrm>
        </p:spPr>
        <p:txBody>
          <a:bodyPr>
            <a:normAutofit fontScale="85000" lnSpcReduction="10000"/>
          </a:bodyPr>
          <a:lstStyle/>
          <a:p>
            <a:pPr>
              <a:buNone/>
            </a:pPr>
            <a:r>
              <a:rPr lang="en-US" sz="3300" dirty="0" smtClean="0"/>
              <a:t>	This colony was founded in 1607 as an economic colony.  The original colony included West Virginia; when Virginia left the Union at the start of the Civil War, West Virginia demanded that they stay with the United States and became their own state.</a:t>
            </a:r>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10" name="Picture 9" descr="http://www.destination360.com/maps/virginia-map.gif"/>
          <p:cNvPicPr/>
          <p:nvPr/>
        </p:nvPicPr>
        <p:blipFill>
          <a:blip r:embed="rId2" cstate="print"/>
          <a:srcRect/>
          <a:stretch>
            <a:fillRect/>
          </a:stretch>
        </p:blipFill>
        <p:spPr bwMode="auto">
          <a:xfrm>
            <a:off x="457200" y="2514600"/>
            <a:ext cx="34290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685800" y="609600"/>
            <a:ext cx="27432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990600"/>
            <a:ext cx="2819400" cy="990600"/>
          </a:xfrm>
        </p:spPr>
        <p:txBody>
          <a:bodyPr>
            <a:normAutofit/>
          </a:bodyPr>
          <a:lstStyle/>
          <a:p>
            <a:pPr>
              <a:buNone/>
            </a:pPr>
            <a:r>
              <a:rPr lang="en-US" sz="4000" u="sng" dirty="0" smtClean="0"/>
              <a:t>Maryland</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a:bodyPr>
          <a:lstStyle/>
          <a:p>
            <a:pPr>
              <a:buNone/>
            </a:pPr>
            <a:r>
              <a:rPr lang="en-US" sz="3600" dirty="0" smtClean="0"/>
              <a:t>	</a:t>
            </a:r>
            <a:r>
              <a:rPr lang="en-US" sz="3200" dirty="0" smtClean="0"/>
              <a:t>In 1635, Cecil Calvert (Lord Baltimore) founds a colony as a haven for Roman Catholics.  </a:t>
            </a:r>
          </a:p>
          <a:p>
            <a:pPr>
              <a:buNone/>
            </a:pPr>
            <a:endParaRPr lang="en-US" sz="3200" dirty="0" smtClean="0"/>
          </a:p>
          <a:p>
            <a:pPr>
              <a:buNone/>
            </a:pPr>
            <a:endParaRPr lang="en-US" sz="3600" dirty="0"/>
          </a:p>
          <a:p>
            <a:pPr>
              <a:buNone/>
            </a:pPr>
            <a:endParaRPr lang="en-US" sz="3600" dirty="0"/>
          </a:p>
          <a:p>
            <a:pPr>
              <a:buNone/>
            </a:pPr>
            <a:endParaRPr lang="en-US" dirty="0"/>
          </a:p>
        </p:txBody>
      </p:sp>
      <p:pic>
        <p:nvPicPr>
          <p:cNvPr id="9" name="Picture 8" descr="http://www.adventureassoc.com/us/maryland/maryland.gif"/>
          <p:cNvPicPr/>
          <p:nvPr/>
        </p:nvPicPr>
        <p:blipFill>
          <a:blip r:embed="rId2" cstate="print"/>
          <a:srcRect/>
          <a:stretch>
            <a:fillRect/>
          </a:stretch>
        </p:blipFill>
        <p:spPr bwMode="auto">
          <a:xfrm>
            <a:off x="609600" y="2971800"/>
            <a:ext cx="2971800" cy="3200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685800" y="609600"/>
            <a:ext cx="29718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14400" y="990600"/>
            <a:ext cx="2514600" cy="990600"/>
          </a:xfrm>
        </p:spPr>
        <p:txBody>
          <a:bodyPr>
            <a:normAutofit fontScale="85000" lnSpcReduction="20000"/>
          </a:bodyPr>
          <a:lstStyle/>
          <a:p>
            <a:pPr>
              <a:buNone/>
            </a:pPr>
            <a:r>
              <a:rPr lang="en-US" sz="4000" u="sng" dirty="0" smtClean="0"/>
              <a:t>North/South Carolina</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fontScale="85000" lnSpcReduction="20000"/>
          </a:bodyPr>
          <a:lstStyle/>
          <a:p>
            <a:pPr>
              <a:buNone/>
            </a:pPr>
            <a:r>
              <a:rPr lang="en-US" sz="3200" dirty="0" smtClean="0"/>
              <a:t>	</a:t>
            </a:r>
            <a:r>
              <a:rPr lang="en-US" dirty="0" smtClean="0"/>
              <a:t>These colonies were founded in 1663 as an economic colony.  In 1691, the Carolina’s split into two separate colonies.</a:t>
            </a:r>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9" name="Picture 8" descr="http://www.timepage.org/images/Carolinas&amp;Georgia.gif"/>
          <p:cNvPicPr/>
          <p:nvPr/>
        </p:nvPicPr>
        <p:blipFill>
          <a:blip r:embed="rId2" cstate="print"/>
          <a:srcRect/>
          <a:stretch>
            <a:fillRect/>
          </a:stretch>
        </p:blipFill>
        <p:spPr bwMode="auto">
          <a:xfrm>
            <a:off x="533400" y="2819400"/>
            <a:ext cx="3429000"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29718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14400" y="990600"/>
            <a:ext cx="2514600" cy="990600"/>
          </a:xfrm>
        </p:spPr>
        <p:txBody>
          <a:bodyPr>
            <a:normAutofit fontScale="92500"/>
          </a:bodyPr>
          <a:lstStyle/>
          <a:p>
            <a:pPr>
              <a:buNone/>
            </a:pPr>
            <a:r>
              <a:rPr lang="en-US" sz="4000" u="sng" dirty="0" smtClean="0"/>
              <a:t>Georgia</a:t>
            </a:r>
            <a:endParaRPr lang="en-US" sz="4000" u="sng" dirty="0"/>
          </a:p>
        </p:txBody>
      </p:sp>
      <p:sp>
        <p:nvSpPr>
          <p:cNvPr id="6" name="Content Placeholder 5"/>
          <p:cNvSpPr>
            <a:spLocks noGrp="1"/>
          </p:cNvSpPr>
          <p:nvPr>
            <p:ph sz="half" idx="2"/>
          </p:nvPr>
        </p:nvSpPr>
        <p:spPr>
          <a:xfrm>
            <a:off x="5181600" y="1295400"/>
            <a:ext cx="3733800" cy="3581400"/>
          </a:xfrm>
        </p:spPr>
        <p:txBody>
          <a:bodyPr>
            <a:normAutofit fontScale="92500"/>
          </a:bodyPr>
          <a:lstStyle/>
          <a:p>
            <a:pPr>
              <a:buNone/>
            </a:pPr>
            <a:r>
              <a:rPr lang="en-US" sz="3200" dirty="0" smtClean="0"/>
              <a:t>	</a:t>
            </a:r>
            <a:r>
              <a:rPr lang="en-US" dirty="0" smtClean="0"/>
              <a:t>Georgia was founded in 1733 as a buffer (bumper) from Spanish North America and as a place England could send its debtors (people that owe $) from prison.</a:t>
            </a:r>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10" name="Picture 9" descr="http://iz.carnegiemnh.org/crayfish/images/georgia.jpg"/>
          <p:cNvPicPr/>
          <p:nvPr/>
        </p:nvPicPr>
        <p:blipFill>
          <a:blip r:embed="rId2" cstate="print"/>
          <a:srcRect/>
          <a:stretch>
            <a:fillRect/>
          </a:stretch>
        </p:blipFill>
        <p:spPr bwMode="auto">
          <a:xfrm>
            <a:off x="304801" y="2743200"/>
            <a:ext cx="3657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762000"/>
            <a:ext cx="3733800" cy="51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14400" y="1066800"/>
            <a:ext cx="2438400" cy="685800"/>
          </a:xfrm>
        </p:spPr>
        <p:txBody>
          <a:bodyPr>
            <a:noAutofit/>
          </a:bodyPr>
          <a:lstStyle/>
          <a:p>
            <a:pPr>
              <a:buNone/>
            </a:pPr>
            <a:r>
              <a:rPr lang="en-US" dirty="0" smtClean="0"/>
              <a:t>French/Indian War</a:t>
            </a:r>
            <a:endParaRPr lang="en-US" dirty="0"/>
          </a:p>
        </p:txBody>
      </p:sp>
      <p:sp>
        <p:nvSpPr>
          <p:cNvPr id="6" name="Content Placeholder 5"/>
          <p:cNvSpPr>
            <a:spLocks noGrp="1"/>
          </p:cNvSpPr>
          <p:nvPr>
            <p:ph sz="half" idx="2"/>
          </p:nvPr>
        </p:nvSpPr>
        <p:spPr>
          <a:xfrm>
            <a:off x="5181600" y="914400"/>
            <a:ext cx="3733800" cy="5334000"/>
          </a:xfrm>
        </p:spPr>
        <p:txBody>
          <a:bodyPr>
            <a:normAutofit fontScale="55000" lnSpcReduction="20000"/>
          </a:bodyPr>
          <a:lstStyle/>
          <a:p>
            <a:pPr>
              <a:buNone/>
            </a:pPr>
            <a:r>
              <a:rPr lang="en-US" sz="4000" dirty="0" smtClean="0"/>
              <a:t>	</a:t>
            </a:r>
            <a:r>
              <a:rPr lang="en-US" sz="4000" b="1" dirty="0" smtClean="0"/>
              <a:t>In the 1750s, France and Britain were fighting in Europe. The war was now spreading to North America. British Colonists wanted to take over French land in North America. The British wanted to take over the fur trade in the French held territory.  In the peace treaty of 1763 the British got most of the French land in North America. Also as a result of the war, the British began taxing the colonists to pay for the war.</a:t>
            </a:r>
            <a:endParaRPr lang="en-US" sz="40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9" name="Picture 8" descr="http://www.hpssims.com/pages/Products/RifMusk/FIW/fiw1.jpg"/>
          <p:cNvPicPr/>
          <p:nvPr/>
        </p:nvPicPr>
        <p:blipFill>
          <a:blip r:embed="rId2" cstate="print"/>
          <a:srcRect/>
          <a:stretch>
            <a:fillRect/>
          </a:stretch>
        </p:blipFill>
        <p:spPr bwMode="auto">
          <a:xfrm>
            <a:off x="457200" y="2514600"/>
            <a:ext cx="3429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1066800"/>
            <a:ext cx="2514600" cy="1066800"/>
          </a:xfrm>
        </p:spPr>
        <p:txBody>
          <a:bodyPr>
            <a:normAutofit fontScale="92500" lnSpcReduction="20000"/>
          </a:bodyPr>
          <a:lstStyle/>
          <a:p>
            <a:pPr algn="ctr">
              <a:spcBef>
                <a:spcPct val="50000"/>
              </a:spcBef>
              <a:buNone/>
            </a:pPr>
            <a:r>
              <a:rPr lang="en-US" sz="4000" b="1" dirty="0" smtClean="0"/>
              <a:t>Spanish Armada</a:t>
            </a:r>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fontScale="92500" lnSpcReduction="20000"/>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1371600"/>
            <a:ext cx="3352800" cy="34163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u="none" dirty="0"/>
              <a:t>The </a:t>
            </a:r>
            <a:r>
              <a:rPr lang="en-US" u="none" dirty="0" smtClean="0"/>
              <a:t>_____________was </a:t>
            </a:r>
            <a:r>
              <a:rPr lang="en-US" u="none" dirty="0"/>
              <a:t>defeated by England in 1588</a:t>
            </a:r>
            <a:r>
              <a:rPr lang="en-US" u="none" dirty="0" smtClean="0"/>
              <a:t>.</a:t>
            </a:r>
          </a:p>
          <a:p>
            <a:endParaRPr lang="en-US" u="none" dirty="0" smtClean="0"/>
          </a:p>
          <a:p>
            <a:r>
              <a:rPr lang="en-US" u="none" dirty="0" smtClean="0"/>
              <a:t>England became the most powerful country and had control of the seas and colonization of North America.</a:t>
            </a:r>
            <a:endParaRPr lang="en-US" u="none" dirty="0"/>
          </a:p>
        </p:txBody>
      </p:sp>
      <p:pic>
        <p:nvPicPr>
          <p:cNvPr id="11" name="Picture 10" descr="857043w"/>
          <p:cNvPicPr/>
          <p:nvPr/>
        </p:nvPicPr>
        <p:blipFill>
          <a:blip r:embed="rId2" cstate="print"/>
          <a:srcRect/>
          <a:stretch>
            <a:fillRect/>
          </a:stretch>
        </p:blipFill>
        <p:spPr bwMode="auto">
          <a:xfrm>
            <a:off x="457200" y="2667000"/>
            <a:ext cx="3585013" cy="303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56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762000" y="1066800"/>
            <a:ext cx="2819400" cy="1143000"/>
          </a:xfrm>
        </p:spPr>
        <p:txBody>
          <a:bodyPr>
            <a:normAutofit fontScale="92500" lnSpcReduction="10000"/>
          </a:bodyPr>
          <a:lstStyle/>
          <a:p>
            <a:pPr>
              <a:buNone/>
            </a:pPr>
            <a:r>
              <a:rPr lang="en-US" sz="4000" dirty="0" smtClean="0"/>
              <a:t>Proclamation of 1763</a:t>
            </a:r>
            <a:endParaRPr lang="en-US" sz="4000" dirty="0"/>
          </a:p>
        </p:txBody>
      </p:sp>
      <p:sp>
        <p:nvSpPr>
          <p:cNvPr id="6" name="Content Placeholder 5"/>
          <p:cNvSpPr>
            <a:spLocks noGrp="1"/>
          </p:cNvSpPr>
          <p:nvPr>
            <p:ph sz="half" idx="2"/>
          </p:nvPr>
        </p:nvSpPr>
        <p:spPr>
          <a:xfrm>
            <a:off x="5181600" y="762000"/>
            <a:ext cx="3733800" cy="5562600"/>
          </a:xfrm>
        </p:spPr>
        <p:txBody>
          <a:bodyPr>
            <a:normAutofit fontScale="92500" lnSpcReduction="10000"/>
          </a:bodyPr>
          <a:lstStyle/>
          <a:p>
            <a:pPr>
              <a:buNone/>
            </a:pPr>
            <a:r>
              <a:rPr lang="en-US" sz="3600" dirty="0" smtClean="0"/>
              <a:t>	</a:t>
            </a:r>
            <a:r>
              <a:rPr lang="en-US" sz="2400" dirty="0" smtClean="0"/>
              <a:t>In 1763, Parliament and the King agreed to a new Proclamation which called for peace-making actions toward the Indians. Land-Grants were forbidden in the area reserved for Indians. British settlers were forbidden to settle west of the Appalachian Mountains. Those who had already settled in such lands were forced to relinquish their property.  The colonists would not accept this and refused to follow this new law.</a:t>
            </a:r>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pic>
        <p:nvPicPr>
          <p:cNvPr id="10" name="Picture 9" descr="Proclamation of 1763"/>
          <p:cNvPicPr/>
          <p:nvPr/>
        </p:nvPicPr>
        <p:blipFill>
          <a:blip r:embed="rId2" cstate="print"/>
          <a:srcRect/>
          <a:stretch>
            <a:fillRect/>
          </a:stretch>
        </p:blipFill>
        <p:spPr bwMode="auto">
          <a:xfrm>
            <a:off x="457200" y="2514600"/>
            <a:ext cx="3429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Mercantilism</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410200" y="838200"/>
            <a:ext cx="3352800" cy="483209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buFont typeface="Arial" pitchFamily="34" charset="0"/>
              <a:buChar char="•"/>
            </a:pPr>
            <a:r>
              <a:rPr lang="en-US" sz="2800" u="none" dirty="0" smtClean="0"/>
              <a:t>Economic system where colonies supply “Mother” country with resources and receive manufactured products in return</a:t>
            </a:r>
            <a:r>
              <a:rPr lang="en-US" sz="2800" u="none" dirty="0" smtClean="0"/>
              <a:t>.</a:t>
            </a:r>
          </a:p>
          <a:p>
            <a:pPr>
              <a:buFont typeface="Arial" pitchFamily="34" charset="0"/>
              <a:buChar char="•"/>
            </a:pPr>
            <a:r>
              <a:rPr lang="en-US" sz="2800" u="none" dirty="0" smtClean="0"/>
              <a:t>Eliminates foreign competition</a:t>
            </a:r>
          </a:p>
          <a:p>
            <a:pPr>
              <a:buFont typeface="Arial" pitchFamily="34" charset="0"/>
              <a:buChar char="•"/>
            </a:pPr>
            <a:r>
              <a:rPr lang="en-US" sz="2800" u="none" dirty="0" smtClean="0"/>
              <a:t>Eliminates factories in the colonies.</a:t>
            </a:r>
            <a:endParaRPr lang="en-US" sz="2800" u="none" dirty="0"/>
          </a:p>
        </p:txBody>
      </p:sp>
      <p:pic>
        <p:nvPicPr>
          <p:cNvPr id="11266" name="Picture 2" descr="http://mrthompson.org/text/2-1%20Spain%20Claims%20an%20Empire_files/image008.jpg"/>
          <p:cNvPicPr>
            <a:picLocks noChangeAspect="1" noChangeArrowheads="1"/>
          </p:cNvPicPr>
          <p:nvPr/>
        </p:nvPicPr>
        <p:blipFill>
          <a:blip r:embed="rId2" cstate="print"/>
          <a:srcRect/>
          <a:stretch>
            <a:fillRect/>
          </a:stretch>
        </p:blipFill>
        <p:spPr bwMode="auto">
          <a:xfrm>
            <a:off x="533400" y="2667000"/>
            <a:ext cx="3276600" cy="320039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Appalachian</a:t>
            </a:r>
          </a:p>
          <a:p>
            <a:pPr>
              <a:buNone/>
            </a:pPr>
            <a:r>
              <a:rPr lang="en-US" sz="3200" dirty="0" smtClean="0"/>
              <a:t>Mountains</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1371600"/>
            <a:ext cx="3352800" cy="230832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Western boundary of the original 13 colonies</a:t>
            </a:r>
            <a:endParaRPr lang="en-US" sz="3600" u="none" dirty="0"/>
          </a:p>
        </p:txBody>
      </p:sp>
      <p:pic>
        <p:nvPicPr>
          <p:cNvPr id="10242" name="Picture 2" descr="http://static.howstuffworks.com/gif/willow/the-appalachians0.gif"/>
          <p:cNvPicPr>
            <a:picLocks noChangeAspect="1" noChangeArrowheads="1"/>
          </p:cNvPicPr>
          <p:nvPr/>
        </p:nvPicPr>
        <p:blipFill>
          <a:blip r:embed="rId2" cstate="print"/>
          <a:srcRect/>
          <a:stretch>
            <a:fillRect/>
          </a:stretch>
        </p:blipFill>
        <p:spPr bwMode="auto">
          <a:xfrm>
            <a:off x="457200" y="2590800"/>
            <a:ext cx="3440430" cy="3276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New England Region</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914401"/>
            <a:ext cx="3352800" cy="507831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buFont typeface="Arial" pitchFamily="34" charset="0"/>
              <a:buChar char="•"/>
            </a:pPr>
            <a:r>
              <a:rPr lang="en-US" sz="3200" u="none" dirty="0" smtClean="0"/>
              <a:t>Northernmost region</a:t>
            </a:r>
          </a:p>
          <a:p>
            <a:pPr>
              <a:buFont typeface="Arial" pitchFamily="34" charset="0"/>
              <a:buChar char="•"/>
            </a:pPr>
            <a:r>
              <a:rPr lang="en-US" sz="3200" u="none" dirty="0" smtClean="0"/>
              <a:t>Consisted of fishing, shipping and lumber.</a:t>
            </a:r>
          </a:p>
          <a:p>
            <a:pPr>
              <a:buFont typeface="Arial" pitchFamily="34" charset="0"/>
              <a:buChar char="•"/>
            </a:pPr>
            <a:r>
              <a:rPr lang="en-US" sz="3200" u="none" dirty="0" smtClean="0"/>
              <a:t>Massachusetts</a:t>
            </a:r>
          </a:p>
          <a:p>
            <a:pPr>
              <a:buFont typeface="Arial" pitchFamily="34" charset="0"/>
              <a:buChar char="•"/>
            </a:pPr>
            <a:r>
              <a:rPr lang="en-US" sz="3200" u="none" dirty="0" smtClean="0"/>
              <a:t>Rhode island</a:t>
            </a:r>
          </a:p>
          <a:p>
            <a:pPr>
              <a:buFont typeface="Arial" pitchFamily="34" charset="0"/>
              <a:buChar char="•"/>
            </a:pPr>
            <a:r>
              <a:rPr lang="en-US" sz="3200" u="none" dirty="0" smtClean="0"/>
              <a:t>Connecticut</a:t>
            </a:r>
          </a:p>
          <a:p>
            <a:pPr>
              <a:buFont typeface="Arial" pitchFamily="34" charset="0"/>
              <a:buChar char="•"/>
            </a:pPr>
            <a:r>
              <a:rPr lang="en-US" sz="3200" u="none" dirty="0" smtClean="0"/>
              <a:t>New Hampshire</a:t>
            </a:r>
          </a:p>
          <a:p>
            <a:endParaRPr lang="en-US" sz="3600" u="none" dirty="0"/>
          </a:p>
        </p:txBody>
      </p:sp>
      <p:pic>
        <p:nvPicPr>
          <p:cNvPr id="9218" name="Picture 2" descr="http://www.nisd.net/rhodes/TIPPALessons/Colonies/mapNewEngland.gif"/>
          <p:cNvPicPr>
            <a:picLocks noChangeAspect="1" noChangeArrowheads="1"/>
          </p:cNvPicPr>
          <p:nvPr/>
        </p:nvPicPr>
        <p:blipFill>
          <a:blip r:embed="rId2" cstate="print"/>
          <a:srcRect/>
          <a:stretch>
            <a:fillRect/>
          </a:stretch>
        </p:blipFill>
        <p:spPr bwMode="auto">
          <a:xfrm>
            <a:off x="457200" y="2590800"/>
            <a:ext cx="3352800" cy="36957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Middle Region</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257800" y="838200"/>
            <a:ext cx="3352800" cy="507831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buFont typeface="Arial" pitchFamily="34" charset="0"/>
              <a:buChar char="•"/>
            </a:pPr>
            <a:r>
              <a:rPr lang="en-US" sz="3600" u="none" dirty="0" smtClean="0"/>
              <a:t>Known as the “Bread Basket”</a:t>
            </a:r>
          </a:p>
          <a:p>
            <a:pPr>
              <a:buFont typeface="Arial" pitchFamily="34" charset="0"/>
              <a:buChar char="•"/>
            </a:pPr>
            <a:r>
              <a:rPr lang="en-US" sz="3600" u="none" dirty="0" smtClean="0"/>
              <a:t>Grains, mills, iron works</a:t>
            </a:r>
          </a:p>
          <a:p>
            <a:pPr>
              <a:buFont typeface="Arial" pitchFamily="34" charset="0"/>
              <a:buChar char="•"/>
            </a:pPr>
            <a:r>
              <a:rPr lang="en-US" sz="3600" u="none" dirty="0" smtClean="0"/>
              <a:t>New York</a:t>
            </a:r>
          </a:p>
          <a:p>
            <a:pPr>
              <a:buFont typeface="Arial" pitchFamily="34" charset="0"/>
              <a:buChar char="•"/>
            </a:pPr>
            <a:r>
              <a:rPr lang="en-US" sz="3600" u="none" dirty="0" smtClean="0"/>
              <a:t>Pennsylvania</a:t>
            </a:r>
          </a:p>
          <a:p>
            <a:pPr>
              <a:buFont typeface="Arial" pitchFamily="34" charset="0"/>
              <a:buChar char="•"/>
            </a:pPr>
            <a:r>
              <a:rPr lang="en-US" sz="3600" u="none" dirty="0" smtClean="0"/>
              <a:t>New Jersey</a:t>
            </a:r>
          </a:p>
          <a:p>
            <a:pPr>
              <a:buFont typeface="Arial" pitchFamily="34" charset="0"/>
              <a:buChar char="•"/>
            </a:pPr>
            <a:r>
              <a:rPr lang="en-US" sz="3600" u="none" dirty="0" smtClean="0"/>
              <a:t>Delaware</a:t>
            </a:r>
          </a:p>
          <a:p>
            <a:endParaRPr lang="en-US" sz="3600" u="none" dirty="0"/>
          </a:p>
        </p:txBody>
      </p:sp>
      <p:pic>
        <p:nvPicPr>
          <p:cNvPr id="8194" name="Picture 2" descr="http://www.ststephencatholicschool.org/fall_web_project/pirates/map3.gif"/>
          <p:cNvPicPr>
            <a:picLocks noChangeAspect="1" noChangeArrowheads="1"/>
          </p:cNvPicPr>
          <p:nvPr/>
        </p:nvPicPr>
        <p:blipFill>
          <a:blip r:embed="rId2" cstate="print"/>
          <a:srcRect/>
          <a:stretch>
            <a:fillRect/>
          </a:stretch>
        </p:blipFill>
        <p:spPr bwMode="auto">
          <a:xfrm>
            <a:off x="533400" y="2381765"/>
            <a:ext cx="3352800" cy="424763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Southern Region</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990600"/>
            <a:ext cx="3352800" cy="507831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buFont typeface="Arial" pitchFamily="34" charset="0"/>
              <a:buChar char="•"/>
            </a:pPr>
            <a:r>
              <a:rPr lang="en-US" sz="3200" u="none" dirty="0" smtClean="0"/>
              <a:t>Tobacco, rice, indigo</a:t>
            </a:r>
          </a:p>
          <a:p>
            <a:pPr>
              <a:buFont typeface="Arial" pitchFamily="34" charset="0"/>
              <a:buChar char="•"/>
            </a:pPr>
            <a:r>
              <a:rPr lang="en-US" sz="3200" u="none" dirty="0" smtClean="0"/>
              <a:t>Plantations</a:t>
            </a:r>
          </a:p>
          <a:p>
            <a:pPr>
              <a:buFont typeface="Arial" pitchFamily="34" charset="0"/>
              <a:buChar char="•"/>
            </a:pPr>
            <a:r>
              <a:rPr lang="en-US" sz="3200" u="none" dirty="0" smtClean="0"/>
              <a:t>Slaves</a:t>
            </a:r>
          </a:p>
          <a:p>
            <a:pPr>
              <a:buFont typeface="Arial" pitchFamily="34" charset="0"/>
              <a:buChar char="•"/>
            </a:pPr>
            <a:r>
              <a:rPr lang="en-US" sz="3200" u="none" dirty="0" smtClean="0"/>
              <a:t>Virginia</a:t>
            </a:r>
          </a:p>
          <a:p>
            <a:pPr>
              <a:buFont typeface="Arial" pitchFamily="34" charset="0"/>
              <a:buChar char="•"/>
            </a:pPr>
            <a:r>
              <a:rPr lang="en-US" sz="3200" u="none" dirty="0" smtClean="0"/>
              <a:t>Maryland</a:t>
            </a:r>
          </a:p>
          <a:p>
            <a:pPr>
              <a:buFont typeface="Arial" pitchFamily="34" charset="0"/>
              <a:buChar char="•"/>
            </a:pPr>
            <a:r>
              <a:rPr lang="en-US" sz="3200" u="none" dirty="0" smtClean="0"/>
              <a:t>South Carolina</a:t>
            </a:r>
          </a:p>
          <a:p>
            <a:pPr>
              <a:buFont typeface="Arial" pitchFamily="34" charset="0"/>
              <a:buChar char="•"/>
            </a:pPr>
            <a:r>
              <a:rPr lang="en-US" sz="3200" u="none" dirty="0" smtClean="0"/>
              <a:t>North Carolina</a:t>
            </a:r>
          </a:p>
          <a:p>
            <a:pPr>
              <a:buFont typeface="Arial" pitchFamily="34" charset="0"/>
              <a:buChar char="•"/>
            </a:pPr>
            <a:r>
              <a:rPr lang="en-US" sz="3200" u="none" dirty="0" smtClean="0"/>
              <a:t>Georgia</a:t>
            </a:r>
          </a:p>
          <a:p>
            <a:endParaRPr lang="en-US" sz="3600" u="none" dirty="0"/>
          </a:p>
        </p:txBody>
      </p:sp>
      <p:pic>
        <p:nvPicPr>
          <p:cNvPr id="7170" name="Picture 2" descr="http://www.mce.k12tn.net/colonial_america/map2.gif"/>
          <p:cNvPicPr>
            <a:picLocks noChangeAspect="1" noChangeArrowheads="1"/>
          </p:cNvPicPr>
          <p:nvPr/>
        </p:nvPicPr>
        <p:blipFill>
          <a:blip r:embed="rId2" cstate="print"/>
          <a:srcRect/>
          <a:stretch>
            <a:fillRect/>
          </a:stretch>
        </p:blipFill>
        <p:spPr bwMode="auto">
          <a:xfrm>
            <a:off x="457200" y="2590800"/>
            <a:ext cx="3581400" cy="3962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fontScale="92500" lnSpcReduction="20000"/>
          </a:bodyPr>
          <a:lstStyle/>
          <a:p>
            <a:pPr>
              <a:spcBef>
                <a:spcPct val="50000"/>
              </a:spcBef>
              <a:buNone/>
            </a:pPr>
            <a:endParaRPr lang="en-US" sz="2000" b="1" dirty="0" smtClean="0"/>
          </a:p>
          <a:p>
            <a:pPr>
              <a:buNone/>
            </a:pPr>
            <a:r>
              <a:rPr lang="en-US" sz="3200" dirty="0" smtClean="0"/>
              <a:t>Chronological order of colonies</a:t>
            </a:r>
            <a:endParaRPr lang="en-US" sz="3200" dirty="0"/>
          </a:p>
        </p:txBody>
      </p:sp>
      <p:sp>
        <p:nvSpPr>
          <p:cNvPr id="6" name="Content Placeholder 5"/>
          <p:cNvSpPr>
            <a:spLocks noGrp="1"/>
          </p:cNvSpPr>
          <p:nvPr>
            <p:ph sz="half" idx="2"/>
          </p:nvPr>
        </p:nvSpPr>
        <p:spPr>
          <a:xfrm>
            <a:off x="5181600" y="1295400"/>
            <a:ext cx="3733800" cy="4267200"/>
          </a:xfrm>
        </p:spPr>
        <p:txBody>
          <a:bodyPr>
            <a:normAutofit fontScale="92500" lnSpcReduction="20000"/>
          </a:bodyPr>
          <a:lstStyle/>
          <a:p>
            <a:pPr>
              <a:buNone/>
            </a:pPr>
            <a:endParaRPr lang="en-US" sz="20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914400"/>
            <a:ext cx="3352800" cy="489364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lgn="ctr"/>
            <a:r>
              <a:rPr lang="en-US" u="none" dirty="0" smtClean="0"/>
              <a:t>Virginia</a:t>
            </a:r>
          </a:p>
          <a:p>
            <a:pPr algn="ctr"/>
            <a:r>
              <a:rPr lang="en-US" u="none" dirty="0" smtClean="0"/>
              <a:t>Massachusetts</a:t>
            </a:r>
          </a:p>
          <a:p>
            <a:pPr algn="ctr"/>
            <a:r>
              <a:rPr lang="en-US" u="none" dirty="0" smtClean="0"/>
              <a:t>New Hampshire</a:t>
            </a:r>
          </a:p>
          <a:p>
            <a:pPr algn="ctr"/>
            <a:r>
              <a:rPr lang="en-US" u="none" dirty="0" smtClean="0"/>
              <a:t>Maryland</a:t>
            </a:r>
          </a:p>
          <a:p>
            <a:pPr algn="ctr"/>
            <a:r>
              <a:rPr lang="en-US" u="none" dirty="0" smtClean="0"/>
              <a:t>Connecticut</a:t>
            </a:r>
          </a:p>
          <a:p>
            <a:pPr algn="ctr"/>
            <a:r>
              <a:rPr lang="en-US" u="none" dirty="0" smtClean="0"/>
              <a:t>Rhode Island</a:t>
            </a:r>
          </a:p>
          <a:p>
            <a:pPr algn="ctr"/>
            <a:r>
              <a:rPr lang="en-US" u="none" dirty="0" smtClean="0"/>
              <a:t>Delaware</a:t>
            </a:r>
          </a:p>
          <a:p>
            <a:pPr algn="ctr"/>
            <a:r>
              <a:rPr lang="en-US" u="none" dirty="0" smtClean="0"/>
              <a:t>North Carolina</a:t>
            </a:r>
          </a:p>
          <a:p>
            <a:pPr algn="ctr"/>
            <a:r>
              <a:rPr lang="en-US" u="none" dirty="0" smtClean="0"/>
              <a:t>South Carolina</a:t>
            </a:r>
          </a:p>
          <a:p>
            <a:pPr algn="ctr"/>
            <a:r>
              <a:rPr lang="en-US" u="none" dirty="0" smtClean="0"/>
              <a:t>New Jersey</a:t>
            </a:r>
          </a:p>
          <a:p>
            <a:pPr algn="ctr"/>
            <a:r>
              <a:rPr lang="en-US" u="none" dirty="0" smtClean="0"/>
              <a:t>New York</a:t>
            </a:r>
          </a:p>
          <a:p>
            <a:pPr algn="ctr"/>
            <a:r>
              <a:rPr lang="en-US" u="none" dirty="0" smtClean="0"/>
              <a:t>Pennsylvania</a:t>
            </a:r>
          </a:p>
          <a:p>
            <a:pPr algn="ctr"/>
            <a:r>
              <a:rPr lang="en-US" u="none" dirty="0" smtClean="0"/>
              <a:t>Georgia</a:t>
            </a:r>
            <a:endParaRPr lang="en-US" u="none" dirty="0"/>
          </a:p>
        </p:txBody>
      </p:sp>
      <p:pic>
        <p:nvPicPr>
          <p:cNvPr id="6146" name="Picture 2" descr="http://www.worldatlas.com/webimage/countrys/namerica/usstates/colonies.gif"/>
          <p:cNvPicPr>
            <a:picLocks noChangeAspect="1" noChangeArrowheads="1"/>
          </p:cNvPicPr>
          <p:nvPr/>
        </p:nvPicPr>
        <p:blipFill>
          <a:blip r:embed="rId2" cstate="print"/>
          <a:srcRect/>
          <a:stretch>
            <a:fillRect/>
          </a:stretch>
        </p:blipFill>
        <p:spPr bwMode="auto">
          <a:xfrm>
            <a:off x="228600" y="3200400"/>
            <a:ext cx="3962400" cy="25336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Political Reason</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1371600"/>
            <a:ext cx="3352800" cy="397031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Reason for colonization such as:</a:t>
            </a:r>
          </a:p>
          <a:p>
            <a:pPr>
              <a:buFont typeface="Arial" pitchFamily="34" charset="0"/>
              <a:buChar char="•"/>
            </a:pPr>
            <a:r>
              <a:rPr lang="en-US" sz="3600" u="none" dirty="0" smtClean="0"/>
              <a:t>Expanding empire</a:t>
            </a:r>
          </a:p>
          <a:p>
            <a:pPr>
              <a:buFont typeface="Arial" pitchFamily="34" charset="0"/>
              <a:buChar char="•"/>
            </a:pPr>
            <a:r>
              <a:rPr lang="en-US" sz="3600" u="none" dirty="0" smtClean="0"/>
              <a:t>Buffer against other countries</a:t>
            </a:r>
            <a:endParaRPr lang="en-US" sz="3600" u="none" dirty="0"/>
          </a:p>
        </p:txBody>
      </p:sp>
      <p:pic>
        <p:nvPicPr>
          <p:cNvPr id="5122" name="Picture 2" descr="http://thesituationist.files.wordpress.com/2008/01/political-animals.jpg"/>
          <p:cNvPicPr>
            <a:picLocks noChangeAspect="1" noChangeArrowheads="1"/>
          </p:cNvPicPr>
          <p:nvPr/>
        </p:nvPicPr>
        <p:blipFill>
          <a:blip r:embed="rId2" cstate="print"/>
          <a:srcRect/>
          <a:stretch>
            <a:fillRect/>
          </a:stretch>
        </p:blipFill>
        <p:spPr bwMode="auto">
          <a:xfrm>
            <a:off x="381000" y="2514600"/>
            <a:ext cx="3686175" cy="392320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Economic Reason</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1371600"/>
            <a:ext cx="3352800" cy="452431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Reason for colonization such as:</a:t>
            </a:r>
          </a:p>
          <a:p>
            <a:pPr>
              <a:buFont typeface="Arial" pitchFamily="34" charset="0"/>
              <a:buChar char="•"/>
            </a:pPr>
            <a:r>
              <a:rPr lang="en-US" sz="3600" u="none" dirty="0" smtClean="0"/>
              <a:t>Wealth</a:t>
            </a:r>
          </a:p>
          <a:p>
            <a:pPr>
              <a:buFont typeface="Arial" pitchFamily="34" charset="0"/>
              <a:buChar char="•"/>
            </a:pPr>
            <a:r>
              <a:rPr lang="en-US" sz="3600" u="none" dirty="0" smtClean="0"/>
              <a:t>Gold</a:t>
            </a:r>
          </a:p>
          <a:p>
            <a:pPr>
              <a:buFont typeface="Arial" pitchFamily="34" charset="0"/>
              <a:buChar char="•"/>
            </a:pPr>
            <a:r>
              <a:rPr lang="en-US" sz="3600" u="none" dirty="0" smtClean="0"/>
              <a:t>Money</a:t>
            </a:r>
          </a:p>
          <a:p>
            <a:pPr>
              <a:buFont typeface="Arial" pitchFamily="34" charset="0"/>
              <a:buChar char="•"/>
            </a:pPr>
            <a:r>
              <a:rPr lang="en-US" sz="3600" u="none" dirty="0" smtClean="0"/>
              <a:t>Job</a:t>
            </a:r>
          </a:p>
          <a:p>
            <a:endParaRPr lang="en-US" sz="3600" u="none" dirty="0"/>
          </a:p>
        </p:txBody>
      </p:sp>
      <p:pic>
        <p:nvPicPr>
          <p:cNvPr id="4098" name="Picture 2" descr="http://www.boosttwitterfollowers.com/images/money_tree.jpg"/>
          <p:cNvPicPr>
            <a:picLocks noChangeAspect="1" noChangeArrowheads="1"/>
          </p:cNvPicPr>
          <p:nvPr/>
        </p:nvPicPr>
        <p:blipFill>
          <a:blip r:embed="rId2" cstate="print"/>
          <a:srcRect/>
          <a:stretch>
            <a:fillRect/>
          </a:stretch>
        </p:blipFill>
        <p:spPr bwMode="auto">
          <a:xfrm>
            <a:off x="533400" y="2590800"/>
            <a:ext cx="3362325" cy="36195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533400" y="5334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Religious Reason</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762000"/>
            <a:ext cx="3352800" cy="507831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Reason for colonization such as:</a:t>
            </a:r>
          </a:p>
          <a:p>
            <a:pPr>
              <a:buFont typeface="Arial" pitchFamily="34" charset="0"/>
              <a:buChar char="•"/>
            </a:pPr>
            <a:r>
              <a:rPr lang="en-US" sz="3600" u="none" dirty="0" smtClean="0"/>
              <a:t>Religious toleration</a:t>
            </a:r>
          </a:p>
          <a:p>
            <a:pPr>
              <a:buFont typeface="Arial" pitchFamily="34" charset="0"/>
              <a:buChar char="•"/>
            </a:pPr>
            <a:r>
              <a:rPr lang="en-US" sz="3600" u="none" dirty="0" smtClean="0"/>
              <a:t>Religious </a:t>
            </a:r>
            <a:r>
              <a:rPr lang="en-US" sz="3600" u="none" dirty="0" smtClean="0"/>
              <a:t>freedom</a:t>
            </a:r>
          </a:p>
          <a:p>
            <a:pPr>
              <a:buFont typeface="Arial" pitchFamily="34" charset="0"/>
              <a:buChar char="•"/>
            </a:pPr>
            <a:r>
              <a:rPr lang="en-US" sz="3600" u="none" dirty="0" smtClean="0"/>
              <a:t>Spread Catholicism</a:t>
            </a:r>
            <a:endParaRPr lang="en-US" sz="3600" u="none" dirty="0"/>
          </a:p>
        </p:txBody>
      </p:sp>
      <p:pic>
        <p:nvPicPr>
          <p:cNvPr id="3074" name="Picture 2" descr="http://coasm.files.wordpress.com/2009/05/religion-symbols-religious-thumb11390371.jpg"/>
          <p:cNvPicPr>
            <a:picLocks noChangeAspect="1" noChangeArrowheads="1"/>
          </p:cNvPicPr>
          <p:nvPr/>
        </p:nvPicPr>
        <p:blipFill>
          <a:blip r:embed="rId2" cstate="print"/>
          <a:srcRect/>
          <a:stretch>
            <a:fillRect/>
          </a:stretch>
        </p:blipFill>
        <p:spPr bwMode="auto">
          <a:xfrm>
            <a:off x="457199" y="2590800"/>
            <a:ext cx="3684671" cy="3733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rot="20252934">
            <a:off x="640456" y="1857751"/>
            <a:ext cx="3429000" cy="2438400"/>
          </a:xfrm>
        </p:spPr>
        <p:txBody>
          <a:bodyPr>
            <a:normAutofit/>
          </a:bodyPr>
          <a:lstStyle/>
          <a:p>
            <a:pPr>
              <a:spcBef>
                <a:spcPct val="50000"/>
              </a:spcBef>
              <a:buNone/>
            </a:pPr>
            <a:endParaRPr lang="en-US" sz="2000" b="1" dirty="0" smtClean="0"/>
          </a:p>
          <a:p>
            <a:pPr>
              <a:buNone/>
            </a:pPr>
            <a:r>
              <a:rPr lang="en-US" sz="9600" b="1" dirty="0" smtClean="0">
                <a:latin typeface="Broadway" pitchFamily="82" charset="0"/>
              </a:rPr>
              <a:t>1607</a:t>
            </a:r>
            <a:endParaRPr lang="en-US" sz="9600" b="1" dirty="0">
              <a:latin typeface="Broadway" pitchFamily="82" charset="0"/>
            </a:endParaRPr>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1371600"/>
            <a:ext cx="3352800" cy="230832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The </a:t>
            </a:r>
            <a:r>
              <a:rPr lang="en-US" sz="3600" dirty="0" smtClean="0"/>
              <a:t>YEAR</a:t>
            </a:r>
            <a:r>
              <a:rPr lang="en-US" sz="3600" u="none" dirty="0" smtClean="0"/>
              <a:t> the first permanent English colony was founded.</a:t>
            </a:r>
            <a:endParaRPr lang="en-US" sz="3600" u="non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533400" y="4572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Native Americans</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914400"/>
            <a:ext cx="3352800" cy="452431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This group of people lost an extensive amount of land, resources and lives to disease to the colonists from Europe.</a:t>
            </a:r>
            <a:endParaRPr lang="en-US" sz="3600" u="none" dirty="0"/>
          </a:p>
        </p:txBody>
      </p:sp>
      <p:pic>
        <p:nvPicPr>
          <p:cNvPr id="2050" name="Picture 2" descr="http://www.philaprintshop.com/images/armcavind.jpg"/>
          <p:cNvPicPr>
            <a:picLocks noChangeAspect="1" noChangeArrowheads="1"/>
          </p:cNvPicPr>
          <p:nvPr/>
        </p:nvPicPr>
        <p:blipFill>
          <a:blip r:embed="rId2" cstate="print"/>
          <a:srcRect/>
          <a:stretch>
            <a:fillRect/>
          </a:stretch>
        </p:blipFill>
        <p:spPr bwMode="auto">
          <a:xfrm>
            <a:off x="304800" y="2590800"/>
            <a:ext cx="3810000" cy="288636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533400" y="4572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Maps</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914400"/>
            <a:ext cx="3352800" cy="397031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Students should know how to interpret information from a variety of maps.  Look at the textbook!!!</a:t>
            </a:r>
            <a:endParaRPr lang="en-US" sz="3600" u="none" dirty="0"/>
          </a:p>
        </p:txBody>
      </p:sp>
      <p:pic>
        <p:nvPicPr>
          <p:cNvPr id="2" name="Picture 2" descr="http://geology.com/news/images/hurricane-katrina-track-map.gif"/>
          <p:cNvPicPr>
            <a:picLocks noChangeAspect="1" noChangeArrowheads="1"/>
          </p:cNvPicPr>
          <p:nvPr/>
        </p:nvPicPr>
        <p:blipFill>
          <a:blip r:embed="rId2" cstate="print"/>
          <a:srcRect/>
          <a:stretch>
            <a:fillRect/>
          </a:stretch>
        </p:blipFill>
        <p:spPr bwMode="auto">
          <a:xfrm>
            <a:off x="381000" y="2362200"/>
            <a:ext cx="3810000" cy="4267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533400" y="4572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838200" y="609600"/>
            <a:ext cx="2514600" cy="1600200"/>
          </a:xfrm>
        </p:spPr>
        <p:txBody>
          <a:bodyPr>
            <a:normAutofit/>
          </a:bodyPr>
          <a:lstStyle/>
          <a:p>
            <a:pPr>
              <a:spcBef>
                <a:spcPct val="50000"/>
              </a:spcBef>
              <a:buNone/>
            </a:pPr>
            <a:endParaRPr lang="en-US" sz="2000" b="1" dirty="0" smtClean="0"/>
          </a:p>
          <a:p>
            <a:pPr>
              <a:buNone/>
            </a:pPr>
            <a:r>
              <a:rPr lang="en-US" sz="3200" dirty="0" smtClean="0"/>
              <a:t>Charts</a:t>
            </a:r>
            <a:endParaRPr lang="en-US" sz="32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914400"/>
            <a:ext cx="3352800" cy="397031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Students should know how to interpret information from a variety of charts.  Look at the textbook!!!</a:t>
            </a:r>
            <a:endParaRPr lang="en-US" sz="3600" u="none" dirty="0"/>
          </a:p>
        </p:txBody>
      </p:sp>
      <p:pic>
        <p:nvPicPr>
          <p:cNvPr id="1026" name="Picture 2" descr="http://www.wait-till-i.com/stuff/chart-table.png"/>
          <p:cNvPicPr>
            <a:picLocks noChangeAspect="1" noChangeArrowheads="1"/>
          </p:cNvPicPr>
          <p:nvPr/>
        </p:nvPicPr>
        <p:blipFill>
          <a:blip r:embed="rId2" cstate="print"/>
          <a:srcRect/>
          <a:stretch>
            <a:fillRect/>
          </a:stretch>
        </p:blipFill>
        <p:spPr bwMode="auto">
          <a:xfrm>
            <a:off x="533400" y="2541841"/>
            <a:ext cx="3333750" cy="43161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762000" y="6858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762000"/>
            <a:ext cx="3733800"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1219200" y="1219200"/>
            <a:ext cx="2514600" cy="1066800"/>
          </a:xfrm>
        </p:spPr>
        <p:txBody>
          <a:bodyPr>
            <a:normAutofit fontScale="92500" lnSpcReduction="10000"/>
          </a:bodyPr>
          <a:lstStyle/>
          <a:p>
            <a:pPr algn="ctr">
              <a:spcBef>
                <a:spcPct val="50000"/>
              </a:spcBef>
              <a:buNone/>
            </a:pPr>
            <a:r>
              <a:rPr lang="en-US" sz="3600" b="1" dirty="0" smtClean="0"/>
              <a:t>Jamestown, Virginia</a:t>
            </a:r>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fontScale="92500" lnSpcReduction="10000"/>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410200" y="990600"/>
            <a:ext cx="3352800" cy="34163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was the first successful English colony in North America.  It was founded in 1607.</a:t>
            </a:r>
            <a:endParaRPr lang="en-US" sz="3600" u="none" dirty="0"/>
          </a:p>
        </p:txBody>
      </p:sp>
      <p:pic>
        <p:nvPicPr>
          <p:cNvPr id="10" name="Picture 9" descr="Photograph:Jamestown Fort in Virginia (U.S.), c. 1608."/>
          <p:cNvPicPr/>
          <p:nvPr/>
        </p:nvPicPr>
        <p:blipFill>
          <a:blip r:embed="rId2" cstate="print"/>
          <a:srcRect/>
          <a:stretch>
            <a:fillRect/>
          </a:stretch>
        </p:blipFill>
        <p:spPr bwMode="auto">
          <a:xfrm>
            <a:off x="304800" y="2590800"/>
            <a:ext cx="4346028" cy="302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85800"/>
            <a:ext cx="3733800" cy="563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1066800"/>
            <a:ext cx="2514600" cy="1066800"/>
          </a:xfrm>
        </p:spPr>
        <p:txBody>
          <a:bodyPr>
            <a:normAutofit/>
          </a:bodyPr>
          <a:lstStyle/>
          <a:p>
            <a:pPr algn="ctr">
              <a:spcBef>
                <a:spcPct val="50000"/>
              </a:spcBef>
              <a:buNone/>
            </a:pPr>
            <a:r>
              <a:rPr lang="en-US" sz="4000" b="1" dirty="0" smtClean="0"/>
              <a:t>John Smith</a:t>
            </a:r>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838200"/>
            <a:ext cx="3352800" cy="501675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buFont typeface="Arial" pitchFamily="34" charset="0"/>
              <a:buChar char="•"/>
            </a:pPr>
            <a:r>
              <a:rPr lang="en-US" sz="3200" u="none" dirty="0" smtClean="0"/>
              <a:t>In 1608, __________takes over the colony.</a:t>
            </a:r>
          </a:p>
          <a:p>
            <a:pPr>
              <a:buFont typeface="Arial" pitchFamily="34" charset="0"/>
              <a:buChar char="•"/>
            </a:pPr>
            <a:r>
              <a:rPr lang="en-US" sz="3200" u="none" dirty="0" smtClean="0"/>
              <a:t>He announces that, “He that will not work shall not eat.”</a:t>
            </a:r>
          </a:p>
          <a:p>
            <a:pPr>
              <a:buFont typeface="Arial" pitchFamily="34" charset="0"/>
              <a:buChar char="•"/>
            </a:pPr>
            <a:r>
              <a:rPr lang="en-US" sz="3200" u="none" dirty="0" smtClean="0"/>
              <a:t>He convinces the Powhatan tribe to trade for corn.</a:t>
            </a:r>
            <a:endParaRPr lang="en-US" sz="3200" u="none" dirty="0"/>
          </a:p>
        </p:txBody>
      </p:sp>
      <p:pic>
        <p:nvPicPr>
          <p:cNvPr id="11" name="Picture 10" descr="288034w"/>
          <p:cNvPicPr/>
          <p:nvPr/>
        </p:nvPicPr>
        <p:blipFill>
          <a:blip r:embed="rId2" cstate="print"/>
          <a:srcRect/>
          <a:stretch>
            <a:fillRect/>
          </a:stretch>
        </p:blipFill>
        <p:spPr bwMode="auto">
          <a:xfrm>
            <a:off x="533400" y="2514600"/>
            <a:ext cx="3282841"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609600"/>
            <a:ext cx="3733800" cy="548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1066800"/>
            <a:ext cx="2514600" cy="1066800"/>
          </a:xfrm>
        </p:spPr>
        <p:txBody>
          <a:bodyPr>
            <a:normAutofit/>
          </a:bodyPr>
          <a:lstStyle/>
          <a:p>
            <a:pPr algn="ctr">
              <a:spcBef>
                <a:spcPct val="50000"/>
              </a:spcBef>
              <a:buNone/>
            </a:pPr>
            <a:r>
              <a:rPr lang="en-US" sz="4400" b="1" dirty="0" smtClean="0"/>
              <a:t>Tobacco</a:t>
            </a:r>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0" y="990600"/>
            <a:ext cx="3352800" cy="452431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buFont typeface="Arial" pitchFamily="34" charset="0"/>
              <a:buChar char="•"/>
            </a:pPr>
            <a:r>
              <a:rPr lang="en-US" sz="3200" u="none" dirty="0" smtClean="0"/>
              <a:t>John Rolfe developed this high quality plant.</a:t>
            </a:r>
          </a:p>
          <a:p>
            <a:pPr>
              <a:buFont typeface="Arial" pitchFamily="34" charset="0"/>
              <a:buChar char="•"/>
            </a:pPr>
            <a:r>
              <a:rPr lang="en-US" sz="3200" u="none" dirty="0" smtClean="0"/>
              <a:t>This crop saved and made Jamestown a successful colony.</a:t>
            </a:r>
          </a:p>
          <a:p>
            <a:pPr>
              <a:buFont typeface="Arial" pitchFamily="34" charset="0"/>
              <a:buChar char="•"/>
            </a:pPr>
            <a:r>
              <a:rPr lang="en-US" sz="3200" b="1" u="none" dirty="0" smtClean="0"/>
              <a:t>CASH CROP- $$$</a:t>
            </a:r>
            <a:endParaRPr lang="en-US" sz="3200" u="none" dirty="0"/>
          </a:p>
        </p:txBody>
      </p:sp>
      <p:pic>
        <p:nvPicPr>
          <p:cNvPr id="10" name="Picture 9" descr="MCj01975260000[1]"/>
          <p:cNvPicPr/>
          <p:nvPr/>
        </p:nvPicPr>
        <p:blipFill>
          <a:blip r:embed="rId2" cstate="print"/>
          <a:srcRect/>
          <a:stretch>
            <a:fillRect/>
          </a:stretch>
        </p:blipFill>
        <p:spPr bwMode="auto">
          <a:xfrm>
            <a:off x="457200" y="2590800"/>
            <a:ext cx="3490420" cy="3260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64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1066800"/>
            <a:ext cx="2514600" cy="1066800"/>
          </a:xfrm>
        </p:spPr>
        <p:txBody>
          <a:bodyPr>
            <a:normAutofit/>
          </a:bodyPr>
          <a:lstStyle/>
          <a:p>
            <a:pPr algn="ctr">
              <a:spcBef>
                <a:spcPct val="50000"/>
              </a:spcBef>
              <a:buNone/>
            </a:pPr>
            <a:r>
              <a:rPr lang="en-US" sz="4000" b="1" dirty="0" smtClean="0"/>
              <a:t>Slavery</a:t>
            </a:r>
          </a:p>
          <a:p>
            <a:pPr>
              <a:buNone/>
            </a:pPr>
            <a:endParaRPr lang="en-US" sz="2400" dirty="0"/>
          </a:p>
        </p:txBody>
      </p:sp>
      <p:sp>
        <p:nvSpPr>
          <p:cNvPr id="6" name="Content Placeholder 5"/>
          <p:cNvSpPr>
            <a:spLocks noGrp="1"/>
          </p:cNvSpPr>
          <p:nvPr>
            <p:ph sz="half" idx="2"/>
          </p:nvPr>
        </p:nvSpPr>
        <p:spPr>
          <a:xfrm>
            <a:off x="5181600" y="1295400"/>
            <a:ext cx="3733800" cy="4267200"/>
          </a:xfrm>
        </p:spPr>
        <p:txBody>
          <a:bodyPr>
            <a:normAutofit/>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1371600"/>
            <a:ext cx="3352800" cy="353943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200" u="none" dirty="0" smtClean="0"/>
              <a:t>These individuals arrive in Jamestown in 1619 to provide an inexpensive labor force for plantation owners.</a:t>
            </a:r>
            <a:endParaRPr lang="en-US" sz="3200" u="none" dirty="0"/>
          </a:p>
        </p:txBody>
      </p:sp>
      <p:pic>
        <p:nvPicPr>
          <p:cNvPr id="11" name="Picture 10" descr="C:\Documents and Settings\t9200073\Local Settings\Temporary Internet Files\Content.IE5\KPPBER41\MCj01500520000[1].wmf"/>
          <p:cNvPicPr/>
          <p:nvPr/>
        </p:nvPicPr>
        <p:blipFill>
          <a:blip r:embed="rId2" cstate="print"/>
          <a:srcRect/>
          <a:stretch>
            <a:fillRect/>
          </a:stretch>
        </p:blipFill>
        <p:spPr bwMode="auto">
          <a:xfrm>
            <a:off x="457200" y="2514600"/>
            <a:ext cx="350093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609600"/>
            <a:ext cx="3429000" cy="190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1600" y="1066800"/>
            <a:ext cx="3733800" cy="464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990600" y="533400"/>
            <a:ext cx="2514600" cy="1600200"/>
          </a:xfrm>
        </p:spPr>
        <p:txBody>
          <a:bodyPr>
            <a:normAutofit fontScale="92500"/>
          </a:bodyPr>
          <a:lstStyle/>
          <a:p>
            <a:pPr>
              <a:spcBef>
                <a:spcPct val="50000"/>
              </a:spcBef>
              <a:buNone/>
            </a:pPr>
            <a:endParaRPr lang="en-US" sz="2000" b="1" dirty="0" smtClean="0"/>
          </a:p>
          <a:p>
            <a:pPr>
              <a:buNone/>
            </a:pPr>
            <a:r>
              <a:rPr lang="en-US" sz="3900" dirty="0" smtClean="0"/>
              <a:t>House of Burgesses </a:t>
            </a:r>
            <a:endParaRPr lang="en-US" sz="3900" dirty="0"/>
          </a:p>
        </p:txBody>
      </p:sp>
      <p:sp>
        <p:nvSpPr>
          <p:cNvPr id="6" name="Content Placeholder 5"/>
          <p:cNvSpPr>
            <a:spLocks noGrp="1"/>
          </p:cNvSpPr>
          <p:nvPr>
            <p:ph sz="half" idx="2"/>
          </p:nvPr>
        </p:nvSpPr>
        <p:spPr>
          <a:xfrm>
            <a:off x="5181600" y="1295400"/>
            <a:ext cx="3733800" cy="4267200"/>
          </a:xfrm>
        </p:spPr>
        <p:txBody>
          <a:bodyPr>
            <a:normAutofit fontScale="92500"/>
          </a:bodyPr>
          <a:lstStyle/>
          <a:p>
            <a:pPr>
              <a:buNone/>
            </a:pPr>
            <a:endParaRPr lang="en-US" sz="20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200" dirty="0" smtClean="0"/>
          </a:p>
          <a:p>
            <a:pPr>
              <a:buNone/>
            </a:pPr>
            <a:endParaRPr lang="en-US" sz="3200" dirty="0" smtClean="0"/>
          </a:p>
          <a:p>
            <a:pPr>
              <a:buNone/>
            </a:pPr>
            <a:endParaRPr lang="en-US" sz="3600" dirty="0"/>
          </a:p>
          <a:p>
            <a:pPr>
              <a:buNone/>
            </a:pPr>
            <a:endParaRPr lang="en-US" sz="3600" dirty="0"/>
          </a:p>
          <a:p>
            <a:pPr>
              <a:buNone/>
            </a:pPr>
            <a:endParaRPr lang="en-US" dirty="0"/>
          </a:p>
        </p:txBody>
      </p:sp>
      <p:sp>
        <p:nvSpPr>
          <p:cNvPr id="9" name="Text Box 19"/>
          <p:cNvSpPr txBox="1">
            <a:spLocks noChangeArrowheads="1"/>
          </p:cNvSpPr>
          <p:nvPr/>
        </p:nvSpPr>
        <p:spPr bwMode="auto">
          <a:xfrm>
            <a:off x="5334001" y="1371600"/>
            <a:ext cx="3352800" cy="397031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r>
              <a:rPr lang="en-US" sz="3600" u="none" dirty="0" smtClean="0"/>
              <a:t>_____________was founded in Virginia in 1619.  This legislature was elected to make laws for the colony.</a:t>
            </a:r>
            <a:endParaRPr lang="en-US" sz="3600" u="none" dirty="0"/>
          </a:p>
        </p:txBody>
      </p:sp>
      <p:pic>
        <p:nvPicPr>
          <p:cNvPr id="10" name="Picture 9" descr="speech2"/>
          <p:cNvPicPr/>
          <p:nvPr/>
        </p:nvPicPr>
        <p:blipFill>
          <a:blip r:embed="rId2" cstate="print"/>
          <a:srcRect/>
          <a:stretch>
            <a:fillRect/>
          </a:stretch>
        </p:blipFill>
        <p:spPr bwMode="auto">
          <a:xfrm>
            <a:off x="381000" y="2514600"/>
            <a:ext cx="3810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652</Words>
  <Application>Microsoft Office PowerPoint</Application>
  <PresentationFormat>On-screen Show (4:3)</PresentationFormat>
  <Paragraphs>432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Katy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m0409440</dc:creator>
  <cp:lastModifiedBy>m0409440</cp:lastModifiedBy>
  <cp:revision>60</cp:revision>
  <dcterms:created xsi:type="dcterms:W3CDTF">2008-10-17T12:17:31Z</dcterms:created>
  <dcterms:modified xsi:type="dcterms:W3CDTF">2011-09-20T15:44:09Z</dcterms:modified>
</cp:coreProperties>
</file>